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ggs, Gavin" userId="182a3722-d488-4fa6-9847-141387da3581" providerId="ADAL" clId="{8B71BFDB-E5CB-47B9-8239-27187B8F5B77}"/>
    <pc:docChg chg="modSld">
      <pc:chgData name="Briggs, Gavin" userId="182a3722-d488-4fa6-9847-141387da3581" providerId="ADAL" clId="{8B71BFDB-E5CB-47B9-8239-27187B8F5B77}" dt="2026-09-03T13:12:58.788" v="29" actId="20577"/>
      <pc:docMkLst>
        <pc:docMk/>
      </pc:docMkLst>
      <pc:sldChg chg="modSp mod">
        <pc:chgData name="Briggs, Gavin" userId="182a3722-d488-4fa6-9847-141387da3581" providerId="ADAL" clId="{8B71BFDB-E5CB-47B9-8239-27187B8F5B77}" dt="2026-09-03T13:12:19.724" v="17" actId="20577"/>
        <pc:sldMkLst>
          <pc:docMk/>
          <pc:sldMk cId="0" sldId="258"/>
        </pc:sldMkLst>
        <pc:graphicFrameChg chg="modGraphic">
          <ac:chgData name="Briggs, Gavin" userId="182a3722-d488-4fa6-9847-141387da3581" providerId="ADAL" clId="{8B71BFDB-E5CB-47B9-8239-27187B8F5B77}" dt="2026-09-03T13:12:19.724" v="17" actId="20577"/>
          <ac:graphicFrameMkLst>
            <pc:docMk/>
            <pc:sldMk cId="0" sldId="258"/>
            <ac:graphicFrameMk id="62" creationId="{00000000-0000-0000-0000-000000000000}"/>
          </ac:graphicFrameMkLst>
        </pc:graphicFrameChg>
      </pc:sldChg>
      <pc:sldChg chg="modSp mod">
        <pc:chgData name="Briggs, Gavin" userId="182a3722-d488-4fa6-9847-141387da3581" providerId="ADAL" clId="{8B71BFDB-E5CB-47B9-8239-27187B8F5B77}" dt="2026-09-03T13:12:58.788" v="29" actId="20577"/>
        <pc:sldMkLst>
          <pc:docMk/>
          <pc:sldMk cId="1830526838" sldId="259"/>
        </pc:sldMkLst>
        <pc:graphicFrameChg chg="modGraphic">
          <ac:chgData name="Briggs, Gavin" userId="182a3722-d488-4fa6-9847-141387da3581" providerId="ADAL" clId="{8B71BFDB-E5CB-47B9-8239-27187B8F5B77}" dt="2026-09-03T13:12:58.788" v="29" actId="20577"/>
          <ac:graphicFrameMkLst>
            <pc:docMk/>
            <pc:sldMk cId="1830526838" sldId="259"/>
            <ac:graphicFrameMk id="4" creationId="{0D9F9619-EA69-4B24-9EE5-EB450B5C645B}"/>
          </ac:graphicFrameMkLst>
        </pc:graphicFrameChg>
      </pc:sldChg>
      <pc:sldChg chg="modSp mod">
        <pc:chgData name="Briggs, Gavin" userId="182a3722-d488-4fa6-9847-141387da3581" providerId="ADAL" clId="{8B71BFDB-E5CB-47B9-8239-27187B8F5B77}" dt="2026-09-03T13:12:51.111" v="27" actId="20577"/>
        <pc:sldMkLst>
          <pc:docMk/>
          <pc:sldMk cId="605093333" sldId="261"/>
        </pc:sldMkLst>
        <pc:graphicFrameChg chg="modGraphic">
          <ac:chgData name="Briggs, Gavin" userId="182a3722-d488-4fa6-9847-141387da3581" providerId="ADAL" clId="{8B71BFDB-E5CB-47B9-8239-27187B8F5B77}" dt="2026-09-03T13:12:51.111" v="27" actId="20577"/>
          <ac:graphicFrameMkLst>
            <pc:docMk/>
            <pc:sldMk cId="605093333" sldId="261"/>
            <ac:graphicFrameMk id="4" creationId="{E18C9846-5186-4675-A5E7-74DBA78C9D4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8B7D1-43F1-4EE2-A49C-AF78A54474DF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C1F11-218E-4126-AFEA-E12827DF5E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837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266e320b6b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266e320b6b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9DDF1-F644-41D2-80DA-49378EC6E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36EE81-AB3E-4D97-936E-24F27D557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9629-8CBF-443F-A378-AACA6ED9A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D26E7-9AA4-4F1C-992F-00709444D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4F59A-F899-4789-B964-74848515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27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637D7-0673-452F-95D1-286919E6E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EBC77-DB1B-43A7-A041-3186DF1E9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2A76B-36FE-4F12-B27E-BE817EE4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91E2A-88EA-4021-B326-F171A97BB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8E769-E5DF-42C6-8A4B-0F33D85A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69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55BC77-C25A-4588-A779-91678C498C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8270D-6731-4404-B9A7-B78C06E12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BB4A4-4322-4D51-871E-637F2F210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98AB8-3424-4542-A2A1-B5E2D1780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27B5B-9414-4B0A-B6AB-5EF9F286D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80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46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21F45-535B-4C43-8BCD-ED0931D3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89931-D204-41CE-8119-44F6CC06C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DF32A-A8AB-4876-9B66-F45D3871E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78C8E-3EA6-4604-A40F-9534C8632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952A4-BB7F-4B7E-A09C-8B5782A78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530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9956E-5832-4FDB-9FA3-B56079C5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66AA6-5D84-480F-B644-279916C20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E3F38-E3F8-46E8-8BD3-FB8331F86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135D5-2FE6-4894-AD96-C40701BC3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DA319-9359-4252-942B-70826514C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55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6CC8C-F717-44A1-A38D-A64D8175B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0AEC1-75AF-41F0-82A4-4F364DD21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F25D03-B654-4EC4-B437-1FB084AB7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A8872-71F1-4F7B-88E5-F41E9F486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C7B5CC-8DFC-4407-9F24-B5FB2D6D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129C8-28DA-49FB-BDB0-D9A3B11D8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748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DEF28-D0B7-4512-BFB4-6BEC96ACE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2FF778-0B6D-4904-9E11-DFEBD3C04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71CEE-89A4-4813-AC41-C2AE53033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7589-C8EB-4F73-AF03-EA99345D46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9A4B22-72E0-4E93-8A3C-D63396229E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47AAC9-1992-49C9-B1C5-4B4A5BD85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96C462-3CD9-4F69-A4EE-A08716710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FAE959-9474-4DEF-9792-10B230FE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33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9DC98-05B6-4FEF-8760-1E54CF70E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03F494-6F41-4D84-9A03-B3E8E6212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893544-CE83-4555-A535-DFDD353E8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65068E-CD6A-476C-B964-089DD6632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26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FCCFFB-A957-4468-A83E-55BB34ADA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C8DD48-1B5E-4CF2-81D1-3EBFB63E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78201-EB07-4E5A-91BA-C75668BBE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7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A486F-7ACF-4333-B9F3-86543BE43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8CE0E-8788-4B44-AFDA-438CD3126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8DF7F-479B-4AED-9986-F9719CB60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6E07DC-908C-4DBD-832D-B1CB3EDCB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2F9B8F-00CB-40DC-9FD3-3F8AC881D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56ADDC-2625-446B-8B8A-A065B0821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97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29282-8C15-4D87-829F-71B5F453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CCF422-932C-4272-9747-6E92320C9F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97BF77-EE65-43C8-98B4-639C090B3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ADA26-1A64-4591-8AB4-224C7D262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7DC27-F1D5-4369-975D-316EFDF10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E00B1-B3A9-451E-A04E-6C34BF0B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04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E1CD7C-7FCB-4CE4-B171-598C5F1F2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53E04-22A4-4C7B-B0CF-8FB4CA220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03F59-43D6-4391-84F2-4FF9419F2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965CC-C968-4780-9163-33F10EABD0D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B3CE8-C08B-418C-8784-5F706ABA5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22BD2-52F5-4294-A284-57C2BFA524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5983B-1B14-49E6-A9E5-81F32A6CEC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3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GB" dirty="0"/>
              <a:t>Sports Funding Review </a:t>
            </a:r>
            <a:endParaRPr dirty="0"/>
          </a:p>
          <a:p>
            <a:pPr>
              <a:spcBef>
                <a:spcPts val="0"/>
              </a:spcBef>
            </a:pPr>
            <a:r>
              <a:rPr lang="en-GB" dirty="0"/>
              <a:t>2025 - 2026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797467" y="3621243"/>
            <a:ext cx="10962800" cy="89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SzPts val="523"/>
            </a:pPr>
            <a:r>
              <a:rPr lang="en-GB" sz="1863" dirty="0"/>
              <a:t>Approval Date: September 2025</a:t>
            </a:r>
            <a:endParaRPr sz="1863" dirty="0"/>
          </a:p>
          <a:p>
            <a:pPr>
              <a:lnSpc>
                <a:spcPct val="80000"/>
              </a:lnSpc>
              <a:spcBef>
                <a:spcPts val="0"/>
              </a:spcBef>
              <a:buSzPts val="523"/>
            </a:pPr>
            <a:endParaRPr sz="1863" dirty="0"/>
          </a:p>
          <a:p>
            <a:pPr>
              <a:lnSpc>
                <a:spcPct val="80000"/>
              </a:lnSpc>
              <a:spcBef>
                <a:spcPts val="0"/>
              </a:spcBef>
              <a:buSzPts val="523"/>
            </a:pPr>
            <a:r>
              <a:rPr lang="en-GB" sz="1863" dirty="0"/>
              <a:t>Review Date: July 2026</a:t>
            </a:r>
            <a:endParaRPr sz="1863" dirty="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8467" y="3799834"/>
            <a:ext cx="3363215" cy="26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buSzPts val="990"/>
            </a:pPr>
            <a:r>
              <a:rPr lang="en-GB" sz="2427" b="1" u="sng" dirty="0"/>
              <a:t>Columbia Grange School Sports Funding Review</a:t>
            </a:r>
            <a:endParaRPr sz="2427" b="1" u="sng" dirty="0"/>
          </a:p>
        </p:txBody>
      </p:sp>
      <p:graphicFrame>
        <p:nvGraphicFramePr>
          <p:cNvPr id="62" name="Google Shape;62;p14"/>
          <p:cNvGraphicFramePr/>
          <p:nvPr>
            <p:extLst>
              <p:ext uri="{D42A27DB-BD31-4B8C-83A1-F6EECF244321}">
                <p14:modId xmlns:p14="http://schemas.microsoft.com/office/powerpoint/2010/main" val="3360640834"/>
              </p:ext>
            </p:extLst>
          </p:nvPr>
        </p:nvGraphicFramePr>
        <p:xfrm>
          <a:off x="287767" y="1766100"/>
          <a:ext cx="11634299" cy="419629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808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3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3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44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Academic Year 2025-2026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Total Funding Allocated: £</a:t>
                      </a:r>
                      <a:r>
                        <a:rPr lang="en-GB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17,370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6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Sports Premium Key Indicators</a:t>
                      </a:r>
                      <a:endParaRPr sz="1600" dirty="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Total Spend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Percentage of total allocation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8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Key Indicator 1; Engagement of all pupils in regular physical activity - Chief medical officer guidelines recommend that primary school pupils undertake 30 minutes of physical activity a day at school.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/>
                        <a:t>£10,000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/>
                        <a:t>57.6%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4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Key Indicator 2; To provide broader experiences of a range of sports and activities to all pupils.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/>
                        <a:t>£6000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34.5%</a:t>
                      </a:r>
                      <a:endParaRPr sz="20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4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Key Indicator 3; To increase confidence, knowledge and skills in all staff in teaching P.E. and providing physical activities.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/>
                        <a:t>£1370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/>
                        <a:t>7.9%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91248" y="101601"/>
            <a:ext cx="1699153" cy="1356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68;p15">
            <a:extLst>
              <a:ext uri="{FF2B5EF4-FFF2-40B4-BE49-F238E27FC236}">
                <a16:creationId xmlns:a16="http://schemas.microsoft.com/office/drawing/2014/main" id="{0D9F9619-EA69-4B24-9EE5-EB450B5C64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499164"/>
              </p:ext>
            </p:extLst>
          </p:nvPr>
        </p:nvGraphicFramePr>
        <p:xfrm>
          <a:off x="152436" y="249250"/>
          <a:ext cx="11881068" cy="61182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8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9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6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6936">
                  <a:extLst>
                    <a:ext uri="{9D8B030D-6E8A-4147-A177-3AD203B41FA5}">
                      <a16:colId xmlns:a16="http://schemas.microsoft.com/office/drawing/2014/main" val="4189436571"/>
                    </a:ext>
                  </a:extLst>
                </a:gridCol>
                <a:gridCol w="2231136">
                  <a:extLst>
                    <a:ext uri="{9D8B030D-6E8A-4147-A177-3AD203B41FA5}">
                      <a16:colId xmlns:a16="http://schemas.microsoft.com/office/drawing/2014/main" val="332835297"/>
                    </a:ext>
                  </a:extLst>
                </a:gridCol>
              </a:tblGrid>
              <a:tr h="765734">
                <a:tc grid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Key Indicator 1; Engagement of all pupils in regular physical activity - Chief medical officer guidelines recommend that primary school pupils undertake 30 minutes of physical activity a day at school.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Percentage of total allocation</a:t>
                      </a: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: 57.6</a:t>
                      </a:r>
                      <a:r>
                        <a:rPr lang="en-GB" sz="1000"/>
                        <a:t>%</a:t>
                      </a:r>
                      <a:endParaRPr lang="en-GB" sz="10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1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Schools focus with clarity on intended impact on pupils: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Actions to achieve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Funding Allocated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Evidence and impact</a:t>
                      </a:r>
                      <a:endParaRPr sz="1000" dirty="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Sustainability and suggested next steps</a:t>
                      </a:r>
                      <a:endParaRPr sz="1000" dirty="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196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Quantity of equipment available to enable all children access to high-quality P.E. Sessions.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/>
                        <a:t>Carry out a yearly P.E. Audit  of equipment to highlight equipment to be replenished/ replaced/purchased.</a:t>
                      </a:r>
                      <a:endParaRPr sz="100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/>
                        <a:t>Remove damaged equipment/resources.</a:t>
                      </a:r>
                      <a:endParaRPr sz="100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/>
                        <a:t>Purchase identified equipment highlighted from audit.</a:t>
                      </a:r>
                      <a:endParaRPr sz="100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/>
                        <a:t>All children to have access to equipment to fully engage in planned P.E. lessons.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£2,500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New audit completed by P.E. Lead and SLT.  New equipment ordered/purchase including new P.E. Mats and old/broken/unused/damaged equipment has been removed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All children have accessed and engaged well within P.E. lessons with new resources</a:t>
                      </a:r>
                      <a:r>
                        <a:rPr lang="en-GB" sz="1000" dirty="0">
                          <a:solidFill>
                            <a:schemeClr val="accent1"/>
                          </a:solidFill>
                        </a:rPr>
                        <a:t>.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Look at purchase of climbing equipment for outside yard.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audit P.E. equipment/resources and their suitability. 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Order new resources as and when needed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750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Training/supporting lunchtime staff to engage more with children in active play at lunchtimes.</a:t>
                      </a: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Purchase quality equipment to be used to increase daily physical activity.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Carry out play times/lunchtime observations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Meet with lunchtime staff to discuss training needs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P.E. Lead to lead CPD around active playtimes/lunchtimes to TA’s/Lunchtime Supervisors.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Conduct a playground equipment audit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Conduct school council meeting to see which additional resources children would like to have access to at playtimes. 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Purchase of additional playtime resources 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£4,500</a:t>
                      </a:r>
                      <a:endParaRPr sz="10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P.E. lead was allocated time to supervise and monitor lunchtimes in order to see what training/equipment was needed.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School Games were contacted and an external provider came in to deliver training to lunchtime supervisors in how to engage children in active play.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Higher level of interaction and engagement seen at Lunchtime. Fewer behavioural issues seen at lunchtime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New playground equipment ordered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Look at developing staff play leads over lunchtime to work on increasing engagement and interaction.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purchase equipment to enhance the outdoor offer and support in engaging more children in active play during lunchtime. 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586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Working to ensure maximum uptake to extra curricular clubs to engage as many pupils as possible.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External coaches to come into school to provide wider opportunities for children to experience sports/physical activities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Clubs decided to ensure children from different pathways can have experiences at their developmental levels. 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Review and evaluate uptake of after school club provision.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£3000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Parent survey sent out to look at what clubs are wanted to support children’s development.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Staff have advertised clubs via all platforms and shared with parents to get maximum engagement.  Clubs reallocated each term to allow all children the chance to participate. 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School staff as well as some external providers have supported the delivery of afterschool fitness and football clubs.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use support staff  to add additional cover to clubs to gain greater spaces through ratios.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promote the offer of extracurricular clubs across all school platforms.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review and adapt after school club offer based on pupils' interests.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52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73;p16">
            <a:extLst>
              <a:ext uri="{FF2B5EF4-FFF2-40B4-BE49-F238E27FC236}">
                <a16:creationId xmlns:a16="http://schemas.microsoft.com/office/drawing/2014/main" id="{54A3807E-940F-4B78-BDEA-151C802559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4288720"/>
              </p:ext>
            </p:extLst>
          </p:nvPr>
        </p:nvGraphicFramePr>
        <p:xfrm>
          <a:off x="189013" y="88525"/>
          <a:ext cx="11762194" cy="6556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80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2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8296">
                  <a:extLst>
                    <a:ext uri="{9D8B030D-6E8A-4147-A177-3AD203B41FA5}">
                      <a16:colId xmlns:a16="http://schemas.microsoft.com/office/drawing/2014/main" val="1477216745"/>
                    </a:ext>
                  </a:extLst>
                </a:gridCol>
                <a:gridCol w="1993391">
                  <a:extLst>
                    <a:ext uri="{9D8B030D-6E8A-4147-A177-3AD203B41FA5}">
                      <a16:colId xmlns:a16="http://schemas.microsoft.com/office/drawing/2014/main" val="273212288"/>
                    </a:ext>
                  </a:extLst>
                </a:gridCol>
              </a:tblGrid>
              <a:tr h="743579">
                <a:tc grid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Key Indicator 2; To provide broader experiences of a range of sports and activities to all pupils.</a:t>
                      </a:r>
                      <a:endParaRPr sz="8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Percentage of total allocation: 34.5</a:t>
                      </a:r>
                      <a:r>
                        <a:rPr lang="en-GB" sz="1000" dirty="0"/>
                        <a:t>%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Schools focus with clarity on intended impact on pupils: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Actions to achieve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Funding Allocated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Evidence and impact</a:t>
                      </a:r>
                      <a:endParaRPr sz="1000" dirty="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Sustainability and suggested next steps</a:t>
                      </a:r>
                      <a:endParaRPr sz="1000" dirty="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902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Funding for external coaches to run active sports lessons to engage children in physical activities aimed at their developmental level and ability. 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P.E. lead to create session document to give additional information to external coaches around class topic, objectives/activities they want coaches to deliver and support with, as well as any specific key information linked to pupils e.g. behaviour, sensory or medical needs.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P.E. lead to work closely with providers and class staff to check children’s engagement and work to streamline lessons/activities to meet needs of classes and individual children.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P.E. lead to liaise with external coaches to look at the offer for after school club activities. 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£6000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Staff confidence has improved – helping them to deliver P.E. lessons at children’s developmental level . This has meant children have been engaging in a broader range of sports/activities.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Staff have been teaching and working closely with P.E. coaches/providers to streamline lessons/activities to meet needs of classes and individual children.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Monitoring has shown that quality of lessons has improved. 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Use a range of external coaches/P.E. specialists to support the delivery of the new and adapted curriculum and continue to help develop staff knowledge and experience.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Use expertise from external coaches to look at further developing the curriculum to support the changing cohort and increasing needs of pupils.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206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Offer a range of after school clubs to promote opportunities for different sporting and physical activities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P.E. lead to liaise with external coaches to look at the offer for after school club activities. 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Communication with parents/carers regarding after school clubs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External coaches to come into school to provide wider opportunities for children to experience different sporting and physical activities.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As per spending in indicator 1 part 3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External providers have continued to support the delivery of afterschool fitness and active games clubs.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Clubs were advertised via all platforms and shared with parents to get maximum engagement. 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Parent survey sent out to look at what clubs are wanted to support children’s development.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use support staff to add additional coverage to clubs to gain greater spaces through ratios.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promote the offer of extracurricular clubs across all school platforms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review and adapt after school club offer.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206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Higher percentage of target children engaging in after school clubs.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Communication with parents/carers regarding after school clubs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External coaches to come into school to provide wider opportunities for children to experience different sporting and physical activities.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Char char="●"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Monitor uptake and engagement of key groups e.g. Pupil Premium 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As per spending in indicator 1 part 3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External providers have supported the delivery of afterschool fitness and active games clubs.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Clubs advertised via all platforms and shared with parents to get maximum engagement. 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Parent survey sent out to look at what clubs are wanted to support children’s development.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use support staff to add additional coverage to clubs to gain greater spaces through ratios.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promote the offer of extracurricular clubs across all school platforms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review and adapt after school club offer.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57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78;p17">
            <a:extLst>
              <a:ext uri="{FF2B5EF4-FFF2-40B4-BE49-F238E27FC236}">
                <a16:creationId xmlns:a16="http://schemas.microsoft.com/office/drawing/2014/main" id="{E18C9846-5186-4675-A5E7-74DBA78C9D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1173508"/>
              </p:ext>
            </p:extLst>
          </p:nvPr>
        </p:nvGraphicFramePr>
        <p:xfrm>
          <a:off x="249288" y="219457"/>
          <a:ext cx="11720209" cy="644553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18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9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7480">
                  <a:extLst>
                    <a:ext uri="{9D8B030D-6E8A-4147-A177-3AD203B41FA5}">
                      <a16:colId xmlns:a16="http://schemas.microsoft.com/office/drawing/2014/main" val="2472560398"/>
                    </a:ext>
                  </a:extLst>
                </a:gridCol>
                <a:gridCol w="2468881">
                  <a:extLst>
                    <a:ext uri="{9D8B030D-6E8A-4147-A177-3AD203B41FA5}">
                      <a16:colId xmlns:a16="http://schemas.microsoft.com/office/drawing/2014/main" val="156386961"/>
                    </a:ext>
                  </a:extLst>
                </a:gridCol>
              </a:tblGrid>
              <a:tr h="891024">
                <a:tc grid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Key Indicator 3; To increase confidence, knowledge and skills in all staff in teaching P.E. and providing physical activities.</a:t>
                      </a:r>
                      <a:endParaRPr sz="6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Percentage of total allocation: 7.9</a:t>
                      </a:r>
                      <a:r>
                        <a:rPr lang="en-GB" sz="1000" dirty="0"/>
                        <a:t>%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36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Schools focus with clarity on intended impact on pupils: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Actions to achieve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Funding Allocated</a:t>
                      </a:r>
                      <a:endParaRPr sz="10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Evidence and impact</a:t>
                      </a:r>
                      <a:endParaRPr sz="1000" dirty="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Sustainability and suggested next steps</a:t>
                      </a:r>
                      <a:endParaRPr sz="1000" dirty="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671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Funding for external coaches to run active sports lessons to engage children in physical activities aimed at their developmental level and ability. 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Yearly overview timetable for external coaches to work with children across all pathways in a range of physical activities and sports. 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Staff to teach alongside coach as a method of CPD to develop knowledge, skills and understanding to deliver high-quality teaching. 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P.E. lead to work closely with providers and class staff to check children’s engagement and work to streamline lessons/activities to meet needs of classes and individual children.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As per spending in indicator 2 part 1</a:t>
                      </a:r>
                      <a:endParaRPr sz="1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Staff confidence continues to improve; the P.E. Lead is seeing the delivery of lessons which are at children’s developmental level and are engaging children in a broader range of sports/activities.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Staff have continued teaching and working closely with P.E. coaches/providers to streamline lessons/activities to meet needs of classes and individual children. Quality of lessons has improved due to this. 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use external coaches/specialist to support the delivery of the new curriculum and continue to help develop staff knowledge and experience.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Evaluate the effectiveness of the new adaptations to the curriculum seeking feedback from staff and external coaches.</a:t>
                      </a:r>
                      <a:endParaRPr sz="1000" dirty="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991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Offer CPD opportunities to up skill delivery of the teaching of P.E. in order to improve progress and achievement for all pupils. </a:t>
                      </a:r>
                      <a:endParaRPr sz="10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Create and distribute staff questionnaire looking at current offer and what CPD is needed to support delivery of high-quality teaching.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Identify relevant CPD needs for staff and look at opportunities for this to be delivered.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>
                          <a:solidFill>
                            <a:schemeClr val="dk1"/>
                          </a:solidFill>
                        </a:rPr>
                        <a:t>P.E. lead to work closely with providers and class staff to check children’s engagement and work to streamline lessons/activities to meet needs of classes and individual children.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£1370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School Games provider delivered training to lunchtime supervisors in how to engage children in active play.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P.E. lead led staff meeting to look at how staff are to assess the children using new school documents.  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00" dirty="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look for appropriate CPD opportunities to help up skill delivery of the teaching of P.E. to improve progress and achievement for all pupils.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sz="1000" dirty="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286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Monitoring and mentoring of teaching staff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Staff to access relevant CPD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P.E. lead to work closely with staff to support in the delivery of high-quality lessons and activities. </a:t>
                      </a:r>
                      <a:endParaRPr sz="1000" dirty="0"/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●"/>
                      </a:pPr>
                      <a:r>
                        <a:rPr lang="en-GB" sz="1000" dirty="0"/>
                        <a:t>Share the teaching of lessons to allow staff to grow in confidence. 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dirty="0"/>
                        <a:t>As above</a:t>
                      </a:r>
                      <a:endParaRPr sz="1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New curriculum has been further adapted to address the continuing changes to the cohort within school with a focus on early foundation skills. 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New P.E. Lead has observed staff teaching a range of lessons and provided feedback to further develop teacher's skills.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New P.E. Lead has met with staff to support planning and has carried out some shared teaching to upskill staff team. 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Look at embedding the new adaptations to the curriculum and monitoring its effectiveness  and continue to make additions or adaptations where necessary.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Look at supporting ECT’s and new teaching staff in understanding the curriculum, delivery and assessment</a:t>
                      </a:r>
                    </a:p>
                    <a:p>
                      <a:pPr marL="17145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Continue to look at opportunities for staff to access relevant CPD</a:t>
                      </a:r>
                      <a:endParaRPr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093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1954</Words>
  <Application>Microsoft Office PowerPoint</Application>
  <PresentationFormat>Widescreen</PresentationFormat>
  <Paragraphs>142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Sports Funding Review  2025 - 2026</vt:lpstr>
      <vt:lpstr>Columbia Grange School Sports Funding Review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Sports Funding Review  2024 - 2025</dc:title>
  <dc:creator>Briggs, Gavin</dc:creator>
  <cp:lastModifiedBy>Briggs, Gavin</cp:lastModifiedBy>
  <cp:revision>23</cp:revision>
  <dcterms:created xsi:type="dcterms:W3CDTF">2025-12-12T11:07:59Z</dcterms:created>
  <dcterms:modified xsi:type="dcterms:W3CDTF">2026-09-03T13:13:01Z</dcterms:modified>
</cp:coreProperties>
</file>