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067D5E9-21A8-4DEC-80EA-B155312CDF20}">
  <a:tblStyle styleId="{D067D5E9-21A8-4DEC-80EA-B155312CDF2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266e320b6b_0_2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266e320b6b_0_2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266e320b6b_0_3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266e320b6b_0_3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266e320b6b_0_3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266e320b6b_0_3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266e320b6b_0_3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266e320b6b_0_3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7" name="Google Shape;47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9" name="Google Shape;39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0" name="Google Shape;40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1" name="Google Shape;41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4" name="Google Shape;4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descr="CGS Internal Document A4 BLANK" id="9" name="Google Shape;9;p1"/>
          <p:cNvPicPr preferRelativeResize="0"/>
          <p:nvPr/>
        </p:nvPicPr>
        <p:blipFill rotWithShape="1">
          <a:blip r:embed="rId1">
            <a:alphaModFix/>
          </a:blip>
          <a:srcRect b="0" l="0" r="0" t="42522"/>
          <a:stretch/>
        </p:blipFill>
        <p:spPr>
          <a:xfrm>
            <a:off x="3383050" y="463625"/>
            <a:ext cx="5760950" cy="467987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>
            <p:ph type="ctrTitle"/>
          </p:nvPr>
        </p:nvSpPr>
        <p:spPr>
          <a:xfrm>
            <a:off x="311700" y="1081225"/>
            <a:ext cx="8520600" cy="1654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Sports Funding Plan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2025 - 2026</a:t>
            </a:r>
            <a:endParaRPr/>
          </a:p>
        </p:txBody>
      </p:sp>
      <p:sp>
        <p:nvSpPr>
          <p:cNvPr id="56" name="Google Shape;56;p13"/>
          <p:cNvSpPr txBox="1"/>
          <p:nvPr>
            <p:ph idx="1" type="subTitle"/>
          </p:nvPr>
        </p:nvSpPr>
        <p:spPr>
          <a:xfrm>
            <a:off x="460950" y="2800882"/>
            <a:ext cx="8222100" cy="67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en-GB" sz="1397"/>
              <a:t>Approval Date: September 2025</a:t>
            </a:r>
            <a:endParaRPr sz="1397"/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t/>
            </a:r>
            <a:endParaRPr sz="1397"/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en-GB" sz="1397"/>
              <a:t>Review Date: July 2026</a:t>
            </a:r>
            <a:endParaRPr sz="1397"/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0400" y="3704800"/>
            <a:ext cx="1666125" cy="1330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-GB" sz="1820" u="sng"/>
              <a:t>Columbia Grange School Sports Funding Plan</a:t>
            </a:r>
            <a:endParaRPr b="1" sz="1820" u="sng"/>
          </a:p>
        </p:txBody>
      </p:sp>
      <p:graphicFrame>
        <p:nvGraphicFramePr>
          <p:cNvPr id="63" name="Google Shape;63;p14"/>
          <p:cNvGraphicFramePr/>
          <p:nvPr/>
        </p:nvGraphicFramePr>
        <p:xfrm>
          <a:off x="215825" y="13245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{D067D5E9-21A8-4DEC-80EA-B155312CDF20}</a:tableStyleId>
              </a:tblPr>
              <a:tblGrid>
                <a:gridCol w="4356175"/>
                <a:gridCol w="2184775"/>
                <a:gridCol w="2184775"/>
              </a:tblGrid>
              <a:tr h="5433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Academic Year 2025-2026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Total Funding Allocated: £17,400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555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Sports Premium Key Indicators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Total Spend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Percentage of total allocation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  <a:tr h="951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/>
                        <a:t>Key Indicator 1; Engagement of all pupils in regular physical activity - Chief medical officer guidelines recommend that primary school pupils undertake </a:t>
                      </a:r>
                      <a:r>
                        <a:rPr lang="en-GB" sz="1200"/>
                        <a:t>30 minutes </a:t>
                      </a:r>
                      <a:r>
                        <a:rPr lang="en-GB" sz="1200"/>
                        <a:t>of </a:t>
                      </a:r>
                      <a:r>
                        <a:rPr lang="en-GB" sz="1200"/>
                        <a:t>physical</a:t>
                      </a:r>
                      <a:r>
                        <a:rPr lang="en-GB" sz="1200"/>
                        <a:t> activity a day at school.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£10000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57.5%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22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>
                          <a:solidFill>
                            <a:schemeClr val="dk1"/>
                          </a:solidFill>
                        </a:rPr>
                        <a:t>Key Indicator 2; To provide broader experiences of a range of sports and activities to all pupils.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£6000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34.5%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225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>
                          <a:solidFill>
                            <a:schemeClr val="dk1"/>
                          </a:solidFill>
                        </a:rPr>
                        <a:t>Key Indicator 3; To increase confidence, knowledge and skills in all staff in teaching P.E. and providing physical activities.</a:t>
                      </a:r>
                      <a:endParaRPr sz="12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£1400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/>
                        <a:t>8.0%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64" name="Google Shape;6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93435" y="76200"/>
            <a:ext cx="1274365" cy="1017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9" name="Google Shape;69;p15"/>
          <p:cNvGraphicFramePr/>
          <p:nvPr/>
        </p:nvGraphicFramePr>
        <p:xfrm>
          <a:off x="189013" y="1257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{D067D5E9-21A8-4DEC-80EA-B155312CDF20}</a:tableStyleId>
              </a:tblPr>
              <a:tblGrid>
                <a:gridCol w="2680875"/>
                <a:gridCol w="4404275"/>
                <a:gridCol w="1668375"/>
              </a:tblGrid>
              <a:tr h="753825"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solidFill>
                            <a:schemeClr val="dk1"/>
                          </a:solidFill>
                        </a:rPr>
                        <a:t>Key Indicator 1; Engagement of all pupils in regular physical activity - Chief medical officer guidelines recommend that primary 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solidFill>
                            <a:schemeClr val="dk1"/>
                          </a:solidFill>
                        </a:rPr>
                        <a:t>school pupils undertake 30 minutes of physical activity a day at school.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solidFill>
                            <a:schemeClr val="dk1"/>
                          </a:solidFill>
                        </a:rPr>
                        <a:t>Percentage of total allocation: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hMerge="1"/>
              </a:tr>
              <a:tr h="4778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Schools focus with clarity on intended impact on pupils:</a:t>
                      </a:r>
                      <a:endParaRPr sz="1000"/>
                    </a:p>
                  </a:txBody>
                  <a:tcPr marT="91425" marB="91425" marR="91425" marL="91425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Actions to achieve</a:t>
                      </a:r>
                      <a:endParaRPr sz="1000"/>
                    </a:p>
                  </a:txBody>
                  <a:tcPr marT="91425" marB="91425" marR="91425" marL="91425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Funding Allocated</a:t>
                      </a:r>
                      <a:endParaRPr sz="1000"/>
                    </a:p>
                  </a:txBody>
                  <a:tcPr marT="91425" marB="91425" marR="91425" marL="91425">
                    <a:solidFill>
                      <a:schemeClr val="lt2"/>
                    </a:solidFill>
                  </a:tcPr>
                </a:tc>
              </a:tr>
              <a:tr h="1075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Quantity of equipment available to enable all children access to high quality P.E. Sessions.</a:t>
                      </a:r>
                      <a:endParaRPr sz="1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/>
                        <a:t>Carry out a yearly P.E. Audit  of equipment to highlight equipment to be replenished/ replaced/purchased.</a:t>
                      </a:r>
                      <a:endParaRPr sz="1000"/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/>
                        <a:t>Remove damaged equipment/resources.</a:t>
                      </a:r>
                      <a:endParaRPr sz="1000"/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/>
                        <a:t>Purchase identified equipment highlighted from audit.</a:t>
                      </a:r>
                      <a:endParaRPr sz="1000"/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/>
                        <a:t>All children to have access to equipment to fully engage in planned P.E. lessons.</a:t>
                      </a:r>
                      <a:endParaRPr sz="1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£2,500</a:t>
                      </a:r>
                      <a:endParaRPr sz="1000"/>
                    </a:p>
                  </a:txBody>
                  <a:tcPr marT="91425" marB="91425" marR="91425" marL="91425"/>
                </a:tc>
              </a:tr>
              <a:tr h="13738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Training/supporting lunchtime staff to engage more with children in active play at lunchtimes.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Purchase quality equipment to be used to increase daily </a:t>
                      </a:r>
                      <a:r>
                        <a:rPr lang="en-GB" sz="1000"/>
                        <a:t>physical</a:t>
                      </a:r>
                      <a:r>
                        <a:rPr lang="en-GB" sz="1000"/>
                        <a:t> activity.</a:t>
                      </a:r>
                      <a:endParaRPr sz="1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Char char="●"/>
                      </a:pPr>
                      <a:r>
                        <a:rPr lang="en-GB" sz="1000">
                          <a:solidFill>
                            <a:schemeClr val="dk1"/>
                          </a:solidFill>
                        </a:rPr>
                        <a:t>Carry out play times/lunchtime observations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Char char="●"/>
                      </a:pPr>
                      <a:r>
                        <a:rPr lang="en-GB" sz="1000">
                          <a:solidFill>
                            <a:schemeClr val="dk1"/>
                          </a:solidFill>
                        </a:rPr>
                        <a:t>Meet with lunchtime staff to discuss training nees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>
                          <a:solidFill>
                            <a:schemeClr val="dk1"/>
                          </a:solidFill>
                        </a:rPr>
                        <a:t>P.E. Lead to lead CPD around active playtimes/lunchtimes to TA’s/Lunchtime Supervisors.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/>
                        <a:t>Conduct a playground equipment audit</a:t>
                      </a:r>
                      <a:endParaRPr sz="1000"/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/>
                        <a:t>Conduct school council meeting to see which additional resources children would like to have access to at playtimes. </a:t>
                      </a:r>
                      <a:endParaRPr sz="1000"/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Char char="●"/>
                      </a:pPr>
                      <a:r>
                        <a:rPr lang="en-GB" sz="1000">
                          <a:solidFill>
                            <a:schemeClr val="dk1"/>
                          </a:solidFill>
                        </a:rPr>
                        <a:t>Purchase of additional playtime resources </a:t>
                      </a:r>
                      <a:endParaRPr sz="1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£4,500</a:t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/>
                    </a:p>
                  </a:txBody>
                  <a:tcPr marT="91425" marB="91425" marR="91425" marL="91425"/>
                </a:tc>
              </a:tr>
              <a:tr h="10752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Working to ensure maximum uptake to extra curricular clubs to engage as many pupils as possible.</a:t>
                      </a:r>
                      <a:endParaRPr sz="1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/>
                        <a:t>External coaches to come into school to provide wider opportunities for children to </a:t>
                      </a:r>
                      <a:r>
                        <a:rPr lang="en-GB" sz="1000"/>
                        <a:t>experience</a:t>
                      </a:r>
                      <a:r>
                        <a:rPr lang="en-GB" sz="1000"/>
                        <a:t> sports/physical activities</a:t>
                      </a:r>
                      <a:endParaRPr sz="1000"/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/>
                        <a:t>Clubs decided to ensure children from different pathways are able to have experiences at their </a:t>
                      </a:r>
                      <a:r>
                        <a:rPr lang="en-GB" sz="1000"/>
                        <a:t>developmental</a:t>
                      </a:r>
                      <a:r>
                        <a:rPr lang="en-GB" sz="1000"/>
                        <a:t> levels. </a:t>
                      </a:r>
                      <a:endParaRPr sz="1000"/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/>
                        <a:t>Review and evaluate uptake of after school club provision.</a:t>
                      </a:r>
                      <a:endParaRPr sz="1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£3000</a:t>
                      </a:r>
                      <a:endParaRPr sz="10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17375" y="161800"/>
            <a:ext cx="826418" cy="659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5" name="Google Shape;75;p16"/>
          <p:cNvGraphicFramePr/>
          <p:nvPr/>
        </p:nvGraphicFramePr>
        <p:xfrm>
          <a:off x="189013" y="88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{D067D5E9-21A8-4DEC-80EA-B155312CDF20}</a:tableStyleId>
              </a:tblPr>
              <a:tblGrid>
                <a:gridCol w="2680875"/>
                <a:gridCol w="4404275"/>
                <a:gridCol w="1614325"/>
              </a:tblGrid>
              <a:tr h="741025"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000">
                          <a:solidFill>
                            <a:schemeClr val="dk1"/>
                          </a:solidFill>
                        </a:rPr>
                        <a:t>Key Indicator 2; To provide broader experiences of a range of sports and activities to all pupils.</a:t>
                      </a:r>
                      <a:endParaRPr sz="8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solidFill>
                            <a:schemeClr val="dk1"/>
                          </a:solidFill>
                        </a:rPr>
                        <a:t>Percentage of total allocation: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hMerge="1"/>
              </a:tr>
              <a:tr h="4560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Schools focus with clarity on intended impact on pupils:</a:t>
                      </a:r>
                      <a:endParaRPr sz="1000"/>
                    </a:p>
                  </a:txBody>
                  <a:tcPr marT="91425" marB="91425" marR="91425" marL="91425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Actions to achieve</a:t>
                      </a:r>
                      <a:endParaRPr sz="1000"/>
                    </a:p>
                  </a:txBody>
                  <a:tcPr marT="91425" marB="91425" marR="91425" marL="91425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Funding Allocated</a:t>
                      </a:r>
                      <a:endParaRPr sz="1000"/>
                    </a:p>
                  </a:txBody>
                  <a:tcPr marT="91425" marB="91425" marR="91425" marL="91425">
                    <a:solidFill>
                      <a:schemeClr val="lt2"/>
                    </a:solidFill>
                  </a:tcPr>
                </a:tc>
              </a:tr>
              <a:tr h="4560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Funding for external coaches to run active sports lessons to engage children in physical activities aimed at their developmental level and </a:t>
                      </a:r>
                      <a:r>
                        <a:rPr lang="en-GB" sz="1000"/>
                        <a:t>ability</a:t>
                      </a:r>
                      <a:r>
                        <a:rPr lang="en-GB" sz="1000"/>
                        <a:t>. </a:t>
                      </a:r>
                      <a:endParaRPr sz="1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/>
                        <a:t>P.E. Lead to create session document to give additional information to external coaches around class topic, </a:t>
                      </a:r>
                      <a:r>
                        <a:rPr lang="en-GB" sz="1000"/>
                        <a:t>objectives/activities they want coaches to deliver and support with, as well as any specific key information linked to pupils e.g. behaviour, sensory or medical needs.</a:t>
                      </a:r>
                      <a:endParaRPr sz="1000"/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/>
                        <a:t>P.E. lead to work closely with providers and class staff to check children’s engagement and work to </a:t>
                      </a:r>
                      <a:r>
                        <a:rPr lang="en-GB" sz="1000"/>
                        <a:t>streamline lessons/activities to meet needs of classes and individual children.</a:t>
                      </a:r>
                      <a:endParaRPr sz="1000"/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/>
                        <a:t>P.E. lead to liaise with external coaches to look at the offer for after school club activities. </a:t>
                      </a:r>
                      <a:endParaRPr sz="1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£6000</a:t>
                      </a:r>
                      <a:endParaRPr sz="1000"/>
                    </a:p>
                  </a:txBody>
                  <a:tcPr marT="91425" marB="91425" marR="91425" marL="91425"/>
                </a:tc>
              </a:tr>
              <a:tr h="4560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Offer a range of after school clubs to promote opportunities for different sporting and physical activities</a:t>
                      </a:r>
                      <a:endParaRPr sz="1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>
                          <a:solidFill>
                            <a:schemeClr val="dk1"/>
                          </a:solidFill>
                        </a:rPr>
                        <a:t>P.E. lead to liaise with external coaches to look at the offer for after school club activities. 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Char char="●"/>
                      </a:pPr>
                      <a:r>
                        <a:rPr lang="en-GB" sz="1000">
                          <a:solidFill>
                            <a:schemeClr val="dk1"/>
                          </a:solidFill>
                        </a:rPr>
                        <a:t>Communication with parents/carers regarding after school clubs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Char char="●"/>
                      </a:pPr>
                      <a:r>
                        <a:rPr lang="en-GB" sz="1000">
                          <a:solidFill>
                            <a:schemeClr val="dk1"/>
                          </a:solidFill>
                        </a:rPr>
                        <a:t>External coaches to come into school to provide wider opportunities for children to experience different sporting and physical activities.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000">
                          <a:solidFill>
                            <a:schemeClr val="dk1"/>
                          </a:solidFill>
                        </a:rPr>
                        <a:t>As per spending in indicator 1 part 3</a:t>
                      </a:r>
                      <a:endParaRPr sz="1000"/>
                    </a:p>
                  </a:txBody>
                  <a:tcPr marT="91425" marB="91425" marR="91425" marL="91425"/>
                </a:tc>
              </a:tr>
              <a:tr h="4560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Higher percentage of target children engaging in after school clubs.</a:t>
                      </a:r>
                      <a:endParaRPr sz="1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Char char="●"/>
                      </a:pPr>
                      <a:r>
                        <a:rPr lang="en-GB" sz="1000">
                          <a:solidFill>
                            <a:schemeClr val="dk1"/>
                          </a:solidFill>
                        </a:rPr>
                        <a:t>Communication with parents/carers regarding after school clubs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Char char="●"/>
                      </a:pPr>
                      <a:r>
                        <a:rPr lang="en-GB" sz="1000">
                          <a:solidFill>
                            <a:schemeClr val="dk1"/>
                          </a:solidFill>
                        </a:rPr>
                        <a:t>External coaches to come into school to provide wider opportunities for children to experience different sporting and physical activities.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Char char="●"/>
                      </a:pPr>
                      <a:r>
                        <a:rPr lang="en-GB" sz="1000">
                          <a:solidFill>
                            <a:schemeClr val="dk1"/>
                          </a:solidFill>
                        </a:rPr>
                        <a:t>Monitor uptake and engagement of key groups e.g. Pupil Premium 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000">
                          <a:solidFill>
                            <a:schemeClr val="dk1"/>
                          </a:solidFill>
                        </a:rPr>
                        <a:t>As per spending in indicator 1 part 3</a:t>
                      </a:r>
                      <a:endParaRPr sz="10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pic>
        <p:nvPicPr>
          <p:cNvPr id="76" name="Google Shape;76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25100" y="130925"/>
            <a:ext cx="826418" cy="659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" name="Google Shape;81;p17"/>
          <p:cNvGraphicFramePr/>
          <p:nvPr/>
        </p:nvGraphicFramePr>
        <p:xfrm>
          <a:off x="249288" y="885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{D067D5E9-21A8-4DEC-80EA-B155312CDF20}</a:tableStyleId>
              </a:tblPr>
              <a:tblGrid>
                <a:gridCol w="2680875"/>
                <a:gridCol w="4404275"/>
                <a:gridCol w="1560250"/>
              </a:tblGrid>
              <a:tr h="741025"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solidFill>
                            <a:schemeClr val="dk1"/>
                          </a:solidFill>
                        </a:rPr>
                        <a:t>Key Indicator 3; To increase confidence, knowledge and skills in all staff in teaching P.E. and providing physical activities.</a:t>
                      </a:r>
                      <a:endParaRPr sz="6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solidFill>
                            <a:schemeClr val="dk1"/>
                          </a:solidFill>
                        </a:rPr>
                        <a:t>Percentage of total allocation: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hMerge="1"/>
              </a:tr>
              <a:tr h="4560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Schools focus with clarity on intended impact on pupils:</a:t>
                      </a:r>
                      <a:endParaRPr sz="1000"/>
                    </a:p>
                  </a:txBody>
                  <a:tcPr marT="91425" marB="91425" marR="91425" marL="91425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Actions to achieve</a:t>
                      </a:r>
                      <a:endParaRPr sz="1000"/>
                    </a:p>
                  </a:txBody>
                  <a:tcPr marT="91425" marB="91425" marR="91425" marL="91425"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Funding Allocated</a:t>
                      </a:r>
                      <a:endParaRPr sz="1000"/>
                    </a:p>
                  </a:txBody>
                  <a:tcPr marT="91425" marB="91425" marR="91425" marL="91425">
                    <a:solidFill>
                      <a:schemeClr val="lt2"/>
                    </a:solidFill>
                  </a:tcPr>
                </a:tc>
              </a:tr>
              <a:tr h="4560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000">
                          <a:solidFill>
                            <a:schemeClr val="dk1"/>
                          </a:solidFill>
                        </a:rPr>
                        <a:t>Funding for external coaches to run active sports lessons to engage children in physical activities aimed at their developmental level and ability. </a:t>
                      </a:r>
                      <a:endParaRPr sz="1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/>
                        <a:t>Yearly overview timetable for external coaches to work with children across all pathways in a range of physical activities and sports. </a:t>
                      </a:r>
                      <a:endParaRPr sz="1000"/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/>
                        <a:t>Staff to teach alongside coach as a method of CPD to develop knowledge, skills and understanding in order to </a:t>
                      </a:r>
                      <a:r>
                        <a:rPr lang="en-GB" sz="1000"/>
                        <a:t>deliver</a:t>
                      </a:r>
                      <a:r>
                        <a:rPr lang="en-GB" sz="1000"/>
                        <a:t> high quality teaching. </a:t>
                      </a:r>
                      <a:endParaRPr sz="1000"/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>
                          <a:solidFill>
                            <a:schemeClr val="dk1"/>
                          </a:solidFill>
                        </a:rPr>
                        <a:t>P.E. lead to work closely with providers and class staff to check children’s engagement and work to streamline lessons/activities to meet needs of classes and individual children.</a:t>
                      </a:r>
                      <a:endParaRPr sz="1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solidFill>
                            <a:schemeClr val="dk1"/>
                          </a:solidFill>
                        </a:rPr>
                        <a:t>As per spending in indicator 2 part 1</a:t>
                      </a:r>
                      <a:endParaRPr sz="1000"/>
                    </a:p>
                  </a:txBody>
                  <a:tcPr marT="91425" marB="91425" marR="91425" marL="91425"/>
                </a:tc>
              </a:tr>
              <a:tr h="4560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solidFill>
                            <a:schemeClr val="dk1"/>
                          </a:solidFill>
                        </a:rPr>
                        <a:t>Offer CPD opportunities to up skill delivery of the </a:t>
                      </a:r>
                      <a:r>
                        <a:rPr lang="en-GB" sz="1000">
                          <a:solidFill>
                            <a:schemeClr val="dk1"/>
                          </a:solidFill>
                        </a:rPr>
                        <a:t>teaching</a:t>
                      </a:r>
                      <a:r>
                        <a:rPr lang="en-GB" sz="1000">
                          <a:solidFill>
                            <a:schemeClr val="dk1"/>
                          </a:solidFill>
                        </a:rPr>
                        <a:t> of P.E. in order to improve progress and </a:t>
                      </a:r>
                      <a:r>
                        <a:rPr lang="en-GB" sz="1000">
                          <a:solidFill>
                            <a:schemeClr val="dk1"/>
                          </a:solidFill>
                        </a:rPr>
                        <a:t>achievement</a:t>
                      </a:r>
                      <a:r>
                        <a:rPr lang="en-GB" sz="1000">
                          <a:solidFill>
                            <a:schemeClr val="dk1"/>
                          </a:solidFill>
                        </a:rPr>
                        <a:t> for all pupils. 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/>
                        <a:t>Create and distribute staff </a:t>
                      </a:r>
                      <a:r>
                        <a:rPr lang="en-GB" sz="1000"/>
                        <a:t>questionnaire</a:t>
                      </a:r>
                      <a:r>
                        <a:rPr lang="en-GB" sz="1000"/>
                        <a:t> looking at current offer and what CPD is needed to support delivery of high </a:t>
                      </a:r>
                      <a:r>
                        <a:rPr lang="en-GB" sz="1000"/>
                        <a:t>quality</a:t>
                      </a:r>
                      <a:r>
                        <a:rPr lang="en-GB" sz="1000"/>
                        <a:t> teaching.</a:t>
                      </a:r>
                      <a:endParaRPr sz="1000"/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/>
                        <a:t>Identify </a:t>
                      </a:r>
                      <a:r>
                        <a:rPr lang="en-GB" sz="1000"/>
                        <a:t>relevant</a:t>
                      </a:r>
                      <a:r>
                        <a:rPr lang="en-GB" sz="1000"/>
                        <a:t> CPD needs for staff and look at opportunities for this to be delivered.</a:t>
                      </a:r>
                      <a:endParaRPr sz="1000"/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>
                          <a:solidFill>
                            <a:schemeClr val="dk1"/>
                          </a:solidFill>
                        </a:rPr>
                        <a:t>P.E. lead to work closely with providers and class staff to check children’s engagement and work to streamline lessons/activities to meet needs of classes and individual children.</a:t>
                      </a:r>
                      <a:endParaRPr sz="1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£1400</a:t>
                      </a:r>
                      <a:endParaRPr sz="1000"/>
                    </a:p>
                  </a:txBody>
                  <a:tcPr marT="91425" marB="91425" marR="91425" marL="91425"/>
                </a:tc>
              </a:tr>
              <a:tr h="4560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>
                          <a:solidFill>
                            <a:schemeClr val="dk1"/>
                          </a:solidFill>
                        </a:rPr>
                        <a:t>Monitoring </a:t>
                      </a:r>
                      <a:r>
                        <a:rPr lang="en-GB" sz="1000">
                          <a:solidFill>
                            <a:schemeClr val="dk1"/>
                          </a:solidFill>
                        </a:rPr>
                        <a:t>and</a:t>
                      </a:r>
                      <a:r>
                        <a:rPr lang="en-GB" sz="1000">
                          <a:solidFill>
                            <a:schemeClr val="dk1"/>
                          </a:solidFill>
                        </a:rPr>
                        <a:t> mentoring of teaching staff</a:t>
                      </a:r>
                      <a:endParaRPr sz="10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/>
                        <a:t>Staff to access relevant CPD</a:t>
                      </a:r>
                      <a:endParaRPr sz="1000"/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/>
                        <a:t>P.E. Lead to work closely with staff to support in the delivery of high quality lessons and activities. </a:t>
                      </a:r>
                      <a:endParaRPr sz="1000"/>
                    </a:p>
                    <a:p>
                      <a:pPr indent="-2921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000"/>
                        <a:buChar char="●"/>
                      </a:pPr>
                      <a:r>
                        <a:rPr lang="en-GB" sz="1000"/>
                        <a:t>Share the teaching of lessons to allow staff to grow in confidence. </a:t>
                      </a:r>
                      <a:endParaRPr sz="10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/>
                        <a:t>As above</a:t>
                      </a:r>
                      <a:endParaRPr sz="1000"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pic>
        <p:nvPicPr>
          <p:cNvPr id="82" name="Google Shape;82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25100" y="130925"/>
            <a:ext cx="826418" cy="659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