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BAD770-350B-4180-AC14-CC670C3A0C71}" v="43" dt="2026-09-03T05:36:12.662"/>
    <p1510:client id="{E8F46963-6F33-4B38-BEBB-7572F917AC25}" v="599" dt="2026-09-03T13:09:30.641"/>
  </p1510:revLst>
</p1510:revInfo>
</file>

<file path=ppt/tableStyles.xml><?xml version="1.0" encoding="utf-8"?>
<a:tblStyleLst xmlns:a="http://schemas.openxmlformats.org/drawingml/2006/main" def="{D067D5E9-21A8-4DEC-80EA-B155312CDF20}">
  <a:tblStyle styleId="{D067D5E9-21A8-4DEC-80EA-B155312CDF2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ggs, Gavin" userId="182a3722-d488-4fa6-9847-141387da3581" providerId="ADAL" clId="{75918B07-5486-47D1-9A8D-64EB64D96644}"/>
    <pc:docChg chg="undo redo custSel modSld">
      <pc:chgData name="Briggs, Gavin" userId="182a3722-d488-4fa6-9847-141387da3581" providerId="ADAL" clId="{75918B07-5486-47D1-9A8D-64EB64D96644}" dt="2026-09-03T05:42:06.983" v="3063" actId="20577"/>
      <pc:docMkLst>
        <pc:docMk/>
      </pc:docMkLst>
      <pc:sldChg chg="modSp mod">
        <pc:chgData name="Briggs, Gavin" userId="182a3722-d488-4fa6-9847-141387da3581" providerId="ADAL" clId="{75918B07-5486-47D1-9A8D-64EB64D96644}" dt="2026-09-03T04:54:29.869" v="68" actId="20577"/>
        <pc:sldMkLst>
          <pc:docMk/>
          <pc:sldMk cId="0" sldId="257"/>
        </pc:sldMkLst>
        <pc:graphicFrameChg chg="modGraphic">
          <ac:chgData name="Briggs, Gavin" userId="182a3722-d488-4fa6-9847-141387da3581" providerId="ADAL" clId="{75918B07-5486-47D1-9A8D-64EB64D96644}" dt="2026-09-03T04:54:29.869" v="68" actId="20577"/>
          <ac:graphicFrameMkLst>
            <pc:docMk/>
            <pc:sldMk cId="0" sldId="257"/>
            <ac:graphicFrameMk id="63" creationId="{00000000-0000-0000-0000-000000000000}"/>
          </ac:graphicFrameMkLst>
        </pc:graphicFrameChg>
      </pc:sldChg>
      <pc:sldChg chg="modSp mod">
        <pc:chgData name="Briggs, Gavin" userId="182a3722-d488-4fa6-9847-141387da3581" providerId="ADAL" clId="{75918B07-5486-47D1-9A8D-64EB64D96644}" dt="2026-09-03T05:42:06.983" v="3063" actId="20577"/>
        <pc:sldMkLst>
          <pc:docMk/>
          <pc:sldMk cId="0" sldId="258"/>
        </pc:sldMkLst>
        <pc:graphicFrameChg chg="mod modGraphic">
          <ac:chgData name="Briggs, Gavin" userId="182a3722-d488-4fa6-9847-141387da3581" providerId="ADAL" clId="{75918B07-5486-47D1-9A8D-64EB64D96644}" dt="2026-09-03T05:42:06.983" v="3063" actId="20577"/>
          <ac:graphicFrameMkLst>
            <pc:docMk/>
            <pc:sldMk cId="0" sldId="258"/>
            <ac:graphicFrameMk id="69" creationId="{00000000-0000-0000-0000-000000000000}"/>
          </ac:graphicFrameMkLst>
        </pc:graphicFrameChg>
      </pc:sldChg>
      <pc:sldChg chg="addSp modSp mod">
        <pc:chgData name="Briggs, Gavin" userId="182a3722-d488-4fa6-9847-141387da3581" providerId="ADAL" clId="{75918B07-5486-47D1-9A8D-64EB64D96644}" dt="2026-09-03T05:41:37.036" v="3035" actId="20577"/>
        <pc:sldMkLst>
          <pc:docMk/>
          <pc:sldMk cId="0" sldId="259"/>
        </pc:sldMkLst>
        <pc:graphicFrameChg chg="add">
          <ac:chgData name="Briggs, Gavin" userId="182a3722-d488-4fa6-9847-141387da3581" providerId="ADAL" clId="{75918B07-5486-47D1-9A8D-64EB64D96644}" dt="2026-09-03T05:35:47.623" v="2201"/>
          <ac:graphicFrameMkLst>
            <pc:docMk/>
            <pc:sldMk cId="0" sldId="259"/>
            <ac:graphicFrameMk id="2" creationId="{14289B13-7571-36B9-A264-F4CEA5C94FE1}"/>
          </ac:graphicFrameMkLst>
        </pc:graphicFrameChg>
        <pc:graphicFrameChg chg="mod modGraphic">
          <ac:chgData name="Briggs, Gavin" userId="182a3722-d488-4fa6-9847-141387da3581" providerId="ADAL" clId="{75918B07-5486-47D1-9A8D-64EB64D96644}" dt="2026-09-03T05:41:37.036" v="3035" actId="20577"/>
          <ac:graphicFrameMkLst>
            <pc:docMk/>
            <pc:sldMk cId="0" sldId="259"/>
            <ac:graphicFrameMk id="75" creationId="{00000000-0000-0000-0000-000000000000}"/>
          </ac:graphicFrameMkLst>
        </pc:graphicFrameChg>
      </pc:sldChg>
      <pc:sldChg chg="modSp mod">
        <pc:chgData name="Briggs, Gavin" userId="182a3722-d488-4fa6-9847-141387da3581" providerId="ADAL" clId="{75918B07-5486-47D1-9A8D-64EB64D96644}" dt="2026-09-03T05:23:33.048" v="1788" actId="33524"/>
        <pc:sldMkLst>
          <pc:docMk/>
          <pc:sldMk cId="0" sldId="260"/>
        </pc:sldMkLst>
        <pc:graphicFrameChg chg="mod modGraphic">
          <ac:chgData name="Briggs, Gavin" userId="182a3722-d488-4fa6-9847-141387da3581" providerId="ADAL" clId="{75918B07-5486-47D1-9A8D-64EB64D96644}" dt="2026-09-03T05:23:33.048" v="1788" actId="33524"/>
          <ac:graphicFrameMkLst>
            <pc:docMk/>
            <pc:sldMk cId="0" sldId="260"/>
            <ac:graphicFrameMk id="81" creationId="{00000000-0000-0000-0000-000000000000}"/>
          </ac:graphicFrameMkLst>
        </pc:graphicFrameChg>
      </pc:sldChg>
    </pc:docChg>
  </pc:docChgLst>
  <pc:docChgLst>
    <pc:chgData name="Briggs, Gavin" userId="182a3722-d488-4fa6-9847-141387da3581" providerId="ADAL" clId="{8B71BFDB-E5CB-47B9-8239-27187B8F5B77}"/>
    <pc:docChg chg="undo redo custSel modSld">
      <pc:chgData name="Briggs, Gavin" userId="182a3722-d488-4fa6-9847-141387da3581" providerId="ADAL" clId="{8B71BFDB-E5CB-47B9-8239-27187B8F5B77}" dt="2026-09-03T13:09:30.641" v="598" actId="14734"/>
      <pc:docMkLst>
        <pc:docMk/>
      </pc:docMkLst>
      <pc:sldChg chg="modSp mod">
        <pc:chgData name="Briggs, Gavin" userId="182a3722-d488-4fa6-9847-141387da3581" providerId="ADAL" clId="{8B71BFDB-E5CB-47B9-8239-27187B8F5B77}" dt="2026-09-03T13:09:30.641" v="598" actId="14734"/>
        <pc:sldMkLst>
          <pc:docMk/>
          <pc:sldMk cId="0" sldId="258"/>
        </pc:sldMkLst>
        <pc:graphicFrameChg chg="mod modGraphic">
          <ac:chgData name="Briggs, Gavin" userId="182a3722-d488-4fa6-9847-141387da3581" providerId="ADAL" clId="{8B71BFDB-E5CB-47B9-8239-27187B8F5B77}" dt="2026-09-03T13:09:30.641" v="598" actId="14734"/>
          <ac:graphicFrameMkLst>
            <pc:docMk/>
            <pc:sldMk cId="0" sldId="258"/>
            <ac:graphicFrameMk id="69" creationId="{00000000-0000-0000-0000-000000000000}"/>
          </ac:graphicFrameMkLst>
        </pc:graphicFrameChg>
      </pc:sldChg>
      <pc:sldChg chg="modSp mod">
        <pc:chgData name="Briggs, Gavin" userId="182a3722-d488-4fa6-9847-141387da3581" providerId="ADAL" clId="{8B71BFDB-E5CB-47B9-8239-27187B8F5B77}" dt="2026-09-03T13:07:55.797" v="522" actId="14734"/>
        <pc:sldMkLst>
          <pc:docMk/>
          <pc:sldMk cId="0" sldId="259"/>
        </pc:sldMkLst>
        <pc:graphicFrameChg chg="mod modGraphic">
          <ac:chgData name="Briggs, Gavin" userId="182a3722-d488-4fa6-9847-141387da3581" providerId="ADAL" clId="{8B71BFDB-E5CB-47B9-8239-27187B8F5B77}" dt="2026-09-03T13:07:55.797" v="522" actId="14734"/>
          <ac:graphicFrameMkLst>
            <pc:docMk/>
            <pc:sldMk cId="0" sldId="259"/>
            <ac:graphicFrameMk id="75" creationId="{00000000-0000-0000-0000-000000000000}"/>
          </ac:graphicFrameMkLst>
        </pc:graphicFrameChg>
      </pc:sldChg>
      <pc:sldChg chg="modSp mod">
        <pc:chgData name="Briggs, Gavin" userId="182a3722-d488-4fa6-9847-141387da3581" providerId="ADAL" clId="{8B71BFDB-E5CB-47B9-8239-27187B8F5B77}" dt="2026-09-03T13:08:21.686" v="529" actId="20577"/>
        <pc:sldMkLst>
          <pc:docMk/>
          <pc:sldMk cId="0" sldId="260"/>
        </pc:sldMkLst>
        <pc:graphicFrameChg chg="modGraphic">
          <ac:chgData name="Briggs, Gavin" userId="182a3722-d488-4fa6-9847-141387da3581" providerId="ADAL" clId="{8B71BFDB-E5CB-47B9-8239-27187B8F5B77}" dt="2026-09-03T13:08:21.686" v="529" actId="20577"/>
          <ac:graphicFrameMkLst>
            <pc:docMk/>
            <pc:sldMk cId="0" sldId="260"/>
            <ac:graphicFrameMk id="81"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266e320b6b_0_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266e320b6b_0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266e320b6b_0_3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266e320b6b_0_3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266e320b6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266e320b6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266e320b6b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266e320b6b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pic>
        <p:nvPicPr>
          <p:cNvPr id="9" name="Google Shape;9;p1" descr="CGS Internal Document A4 BLANK"/>
          <p:cNvPicPr preferRelativeResize="0"/>
          <p:nvPr/>
        </p:nvPicPr>
        <p:blipFill rotWithShape="1">
          <a:blip r:embed="rId13">
            <a:alphaModFix/>
          </a:blip>
          <a:srcRect t="42522"/>
          <a:stretch/>
        </p:blipFill>
        <p:spPr>
          <a:xfrm>
            <a:off x="3383050" y="463625"/>
            <a:ext cx="5760950" cy="46798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311700" y="1081225"/>
            <a:ext cx="8520600" cy="16542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t>Sports Funding Plan </a:t>
            </a:r>
            <a:endParaRPr/>
          </a:p>
          <a:p>
            <a:pPr marL="0" lvl="0" indent="0" algn="ctr" rtl="0">
              <a:spcBef>
                <a:spcPts val="0"/>
              </a:spcBef>
              <a:spcAft>
                <a:spcPts val="0"/>
              </a:spcAft>
              <a:buNone/>
            </a:pPr>
            <a:r>
              <a:rPr lang="en-GB"/>
              <a:t>2026 - 2027</a:t>
            </a:r>
            <a:endParaRPr/>
          </a:p>
        </p:txBody>
      </p:sp>
      <p:sp>
        <p:nvSpPr>
          <p:cNvPr id="56" name="Google Shape;56;p13"/>
          <p:cNvSpPr txBox="1">
            <a:spLocks noGrp="1"/>
          </p:cNvSpPr>
          <p:nvPr>
            <p:ph type="subTitle" idx="1"/>
          </p:nvPr>
        </p:nvSpPr>
        <p:spPr>
          <a:xfrm>
            <a:off x="460950" y="2800882"/>
            <a:ext cx="8222100" cy="672900"/>
          </a:xfrm>
          <a:prstGeom prst="rect">
            <a:avLst/>
          </a:prstGeom>
        </p:spPr>
        <p:txBody>
          <a:bodyPr spcFirstLastPara="1" wrap="square" lIns="91425" tIns="91425" rIns="91425" bIns="91425" anchor="t" anchorCtr="0">
            <a:noAutofit/>
          </a:bodyPr>
          <a:lstStyle/>
          <a:p>
            <a:pPr marL="0" lvl="0" indent="0" algn="ctr" rtl="0">
              <a:lnSpc>
                <a:spcPct val="80000"/>
              </a:lnSpc>
              <a:spcBef>
                <a:spcPts val="0"/>
              </a:spcBef>
              <a:spcAft>
                <a:spcPts val="0"/>
              </a:spcAft>
              <a:buSzPts val="523"/>
              <a:buNone/>
            </a:pPr>
            <a:r>
              <a:rPr lang="en-GB" sz="1397"/>
              <a:t>Approval Date: September 2026</a:t>
            </a:r>
            <a:endParaRPr sz="1397"/>
          </a:p>
          <a:p>
            <a:pPr marL="0" lvl="0" indent="0" algn="ctr" rtl="0">
              <a:lnSpc>
                <a:spcPct val="80000"/>
              </a:lnSpc>
              <a:spcBef>
                <a:spcPts val="0"/>
              </a:spcBef>
              <a:spcAft>
                <a:spcPts val="0"/>
              </a:spcAft>
              <a:buSzPts val="523"/>
              <a:buNone/>
            </a:pPr>
            <a:endParaRPr sz="1397"/>
          </a:p>
          <a:p>
            <a:pPr marL="0" lvl="0" indent="0" algn="ctr" rtl="0">
              <a:lnSpc>
                <a:spcPct val="80000"/>
              </a:lnSpc>
              <a:spcBef>
                <a:spcPts val="0"/>
              </a:spcBef>
              <a:spcAft>
                <a:spcPts val="0"/>
              </a:spcAft>
              <a:buSzPts val="523"/>
              <a:buNone/>
            </a:pPr>
            <a:r>
              <a:rPr lang="en-GB" sz="1397"/>
              <a:t>Review Date: July 2027</a:t>
            </a:r>
            <a:endParaRPr sz="1397"/>
          </a:p>
        </p:txBody>
      </p:sp>
      <p:pic>
        <p:nvPicPr>
          <p:cNvPr id="57" name="Google Shape;57;p13"/>
          <p:cNvPicPr preferRelativeResize="0"/>
          <p:nvPr/>
        </p:nvPicPr>
        <p:blipFill>
          <a:blip r:embed="rId3">
            <a:alphaModFix/>
          </a:blip>
          <a:stretch>
            <a:fillRect/>
          </a:stretch>
        </p:blipFill>
        <p:spPr>
          <a:xfrm>
            <a:off x="100400" y="3704800"/>
            <a:ext cx="1666125" cy="13305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GB" sz="1820" b="1" u="sng"/>
              <a:t>Columbia Grange School Sports Funding Plan</a:t>
            </a:r>
            <a:endParaRPr sz="1820" b="1" u="sng"/>
          </a:p>
        </p:txBody>
      </p:sp>
      <p:graphicFrame>
        <p:nvGraphicFramePr>
          <p:cNvPr id="63" name="Google Shape;63;p14"/>
          <p:cNvGraphicFramePr/>
          <p:nvPr>
            <p:extLst>
              <p:ext uri="{D42A27DB-BD31-4B8C-83A1-F6EECF244321}">
                <p14:modId xmlns:p14="http://schemas.microsoft.com/office/powerpoint/2010/main" val="867967366"/>
              </p:ext>
            </p:extLst>
          </p:nvPr>
        </p:nvGraphicFramePr>
        <p:xfrm>
          <a:off x="215825" y="1324575"/>
          <a:ext cx="8725725" cy="3152480"/>
        </p:xfrm>
        <a:graphic>
          <a:graphicData uri="http://schemas.openxmlformats.org/drawingml/2006/table">
            <a:tbl>
              <a:tblPr>
                <a:noFill/>
                <a:tableStyleId>{D067D5E9-21A8-4DEC-80EA-B155312CDF20}</a:tableStyleId>
              </a:tblPr>
              <a:tblGrid>
                <a:gridCol w="4356175">
                  <a:extLst>
                    <a:ext uri="{9D8B030D-6E8A-4147-A177-3AD203B41FA5}">
                      <a16:colId xmlns:a16="http://schemas.microsoft.com/office/drawing/2014/main" val="20000"/>
                    </a:ext>
                  </a:extLst>
                </a:gridCol>
                <a:gridCol w="2184775">
                  <a:extLst>
                    <a:ext uri="{9D8B030D-6E8A-4147-A177-3AD203B41FA5}">
                      <a16:colId xmlns:a16="http://schemas.microsoft.com/office/drawing/2014/main" val="20001"/>
                    </a:ext>
                  </a:extLst>
                </a:gridCol>
                <a:gridCol w="2184775">
                  <a:extLst>
                    <a:ext uri="{9D8B030D-6E8A-4147-A177-3AD203B41FA5}">
                      <a16:colId xmlns:a16="http://schemas.microsoft.com/office/drawing/2014/main" val="20002"/>
                    </a:ext>
                  </a:extLst>
                </a:gridCol>
              </a:tblGrid>
              <a:tr h="543350">
                <a:tc>
                  <a:txBody>
                    <a:bodyPr/>
                    <a:lstStyle/>
                    <a:p>
                      <a:pPr marL="0" lvl="0" indent="0" algn="l" rtl="0">
                        <a:spcBef>
                          <a:spcPts val="0"/>
                        </a:spcBef>
                        <a:spcAft>
                          <a:spcPts val="0"/>
                        </a:spcAft>
                        <a:buNone/>
                      </a:pPr>
                      <a:r>
                        <a:rPr lang="en-GB" sz="1200"/>
                        <a:t>Academic Year 2026-2027</a:t>
                      </a:r>
                      <a:endParaRPr sz="12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gridSpan="2">
                  <a:txBody>
                    <a:bodyPr/>
                    <a:lstStyle/>
                    <a:p>
                      <a:pPr marL="0" lvl="0" indent="0" algn="ctr" rtl="0">
                        <a:spcBef>
                          <a:spcPts val="0"/>
                        </a:spcBef>
                        <a:spcAft>
                          <a:spcPts val="0"/>
                        </a:spcAft>
                        <a:buNone/>
                      </a:pPr>
                      <a:r>
                        <a:rPr lang="en-GB" sz="1200"/>
                        <a:t>Total Funding Allocated: £5,800 (Estimate)</a:t>
                      </a:r>
                    </a:p>
                    <a:p>
                      <a:pPr marL="0" lvl="0" indent="0" algn="ctr" rtl="0">
                        <a:spcBef>
                          <a:spcPts val="0"/>
                        </a:spcBef>
                        <a:spcAft>
                          <a:spcPts val="0"/>
                        </a:spcAft>
                        <a:buNone/>
                      </a:pPr>
                      <a:r>
                        <a:rPr lang="en-GB" sz="1200"/>
                        <a:t>(due to the changes with PE and Sports Premium) </a:t>
                      </a:r>
                      <a:endParaRPr sz="1200">
                        <a:highlight>
                          <a:srgbClr val="FFFF00"/>
                        </a:highlight>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555500">
                <a:tc>
                  <a:txBody>
                    <a:bodyPr/>
                    <a:lstStyle/>
                    <a:p>
                      <a:pPr marL="0" lvl="0" indent="0" algn="l" rtl="0">
                        <a:spcBef>
                          <a:spcPts val="0"/>
                        </a:spcBef>
                        <a:spcAft>
                          <a:spcPts val="0"/>
                        </a:spcAft>
                        <a:buNone/>
                      </a:pPr>
                      <a:r>
                        <a:rPr lang="en-GB" sz="1200"/>
                        <a:t>Sports Premium Key Indicators</a:t>
                      </a:r>
                      <a:endParaRPr sz="12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0" lvl="0" indent="0" algn="l" rtl="0">
                        <a:spcBef>
                          <a:spcPts val="0"/>
                        </a:spcBef>
                        <a:spcAft>
                          <a:spcPts val="0"/>
                        </a:spcAft>
                        <a:buNone/>
                      </a:pPr>
                      <a:r>
                        <a:rPr lang="en-GB" sz="1200"/>
                        <a:t>Total Spend</a:t>
                      </a:r>
                      <a:endParaRPr sz="12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0" lvl="0" indent="0" algn="l" rtl="0">
                        <a:spcBef>
                          <a:spcPts val="0"/>
                        </a:spcBef>
                        <a:spcAft>
                          <a:spcPts val="0"/>
                        </a:spcAft>
                        <a:buNone/>
                      </a:pPr>
                      <a:r>
                        <a:rPr lang="en-GB" sz="1200"/>
                        <a:t>Percentage of total allocation</a:t>
                      </a:r>
                      <a:endParaRPr sz="12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val="10001"/>
                  </a:ext>
                </a:extLst>
              </a:tr>
              <a:tr h="951150">
                <a:tc>
                  <a:txBody>
                    <a:bodyPr/>
                    <a:lstStyle/>
                    <a:p>
                      <a:pPr marL="0" lvl="0" indent="0" algn="l" rtl="0">
                        <a:spcBef>
                          <a:spcPts val="0"/>
                        </a:spcBef>
                        <a:spcAft>
                          <a:spcPts val="0"/>
                        </a:spcAft>
                        <a:buNone/>
                      </a:pPr>
                      <a:r>
                        <a:rPr lang="en-GB" sz="1200"/>
                        <a:t>Key Indicator 1; Engagement of all pupils in regular physical activity - Chief medical officer guidelines recommend that primary school pupils undertake 30 minutes of physical activity a day at school.</a:t>
                      </a:r>
                      <a:endParaRPr sz="12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GB"/>
                        <a:t>£4000</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GB"/>
                        <a:t>69%</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22525">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Key Indicator 2; To provide broader experiences of a range of sports and activities to all pupils.</a:t>
                      </a:r>
                      <a:endParaRPr sz="12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GB"/>
                        <a:t>£1300</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GB"/>
                        <a:t>22.4%</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22525">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Key Indicator 3; To increase confidence, knowledge and skills in all staff in teaching P.E. and providing physical activities.</a:t>
                      </a:r>
                      <a:endParaRPr sz="12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GB"/>
                        <a:t>£500</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GB"/>
                        <a:t>8.6%</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64" name="Google Shape;64;p14"/>
          <p:cNvPicPr preferRelativeResize="0"/>
          <p:nvPr/>
        </p:nvPicPr>
        <p:blipFill>
          <a:blip r:embed="rId3">
            <a:alphaModFix/>
          </a:blip>
          <a:stretch>
            <a:fillRect/>
          </a:stretch>
        </p:blipFill>
        <p:spPr>
          <a:xfrm>
            <a:off x="7793435" y="76200"/>
            <a:ext cx="1274365" cy="1017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graphicFrame>
        <p:nvGraphicFramePr>
          <p:cNvPr id="69" name="Google Shape;69;p15"/>
          <p:cNvGraphicFramePr/>
          <p:nvPr>
            <p:extLst>
              <p:ext uri="{D42A27DB-BD31-4B8C-83A1-F6EECF244321}">
                <p14:modId xmlns:p14="http://schemas.microsoft.com/office/powerpoint/2010/main" val="3809854234"/>
              </p:ext>
            </p:extLst>
          </p:nvPr>
        </p:nvGraphicFramePr>
        <p:xfrm>
          <a:off x="194197" y="98201"/>
          <a:ext cx="8755605" cy="4947097"/>
        </p:xfrm>
        <a:graphic>
          <a:graphicData uri="http://schemas.openxmlformats.org/drawingml/2006/table">
            <a:tbl>
              <a:tblPr>
                <a:noFill/>
                <a:tableStyleId>{D067D5E9-21A8-4DEC-80EA-B155312CDF20}</a:tableStyleId>
              </a:tblPr>
              <a:tblGrid>
                <a:gridCol w="2121554">
                  <a:extLst>
                    <a:ext uri="{9D8B030D-6E8A-4147-A177-3AD203B41FA5}">
                      <a16:colId xmlns:a16="http://schemas.microsoft.com/office/drawing/2014/main" val="20000"/>
                    </a:ext>
                  </a:extLst>
                </a:gridCol>
                <a:gridCol w="4965280">
                  <a:extLst>
                    <a:ext uri="{9D8B030D-6E8A-4147-A177-3AD203B41FA5}">
                      <a16:colId xmlns:a16="http://schemas.microsoft.com/office/drawing/2014/main" val="20001"/>
                    </a:ext>
                  </a:extLst>
                </a:gridCol>
                <a:gridCol w="1668771">
                  <a:extLst>
                    <a:ext uri="{9D8B030D-6E8A-4147-A177-3AD203B41FA5}">
                      <a16:colId xmlns:a16="http://schemas.microsoft.com/office/drawing/2014/main" val="20002"/>
                    </a:ext>
                  </a:extLst>
                </a:gridCol>
              </a:tblGrid>
              <a:tr h="855277">
                <a:tc gridSpan="3">
                  <a:txBody>
                    <a:bodyPr/>
                    <a:lstStyle/>
                    <a:p>
                      <a:pPr marL="0" lvl="0" indent="0" algn="l" rtl="0">
                        <a:spcBef>
                          <a:spcPts val="0"/>
                        </a:spcBef>
                        <a:spcAft>
                          <a:spcPts val="0"/>
                        </a:spcAft>
                        <a:buNone/>
                      </a:pPr>
                      <a:r>
                        <a:rPr lang="en-GB" sz="1050">
                          <a:solidFill>
                            <a:schemeClr val="dk1"/>
                          </a:solidFill>
                        </a:rPr>
                        <a:t>Key Indicator 1; Engagement of all pupils in regular physical activity - Chief medical officer guidelines recommend that primary </a:t>
                      </a:r>
                      <a:endParaRPr sz="1050">
                        <a:solidFill>
                          <a:schemeClr val="dk1"/>
                        </a:solidFill>
                      </a:endParaRPr>
                    </a:p>
                    <a:p>
                      <a:pPr marL="0" lvl="0" indent="0" algn="l" rtl="0">
                        <a:spcBef>
                          <a:spcPts val="0"/>
                        </a:spcBef>
                        <a:spcAft>
                          <a:spcPts val="0"/>
                        </a:spcAft>
                        <a:buNone/>
                      </a:pPr>
                      <a:r>
                        <a:rPr lang="en-GB" sz="1050">
                          <a:solidFill>
                            <a:schemeClr val="dk1"/>
                          </a:solidFill>
                        </a:rPr>
                        <a:t>school pupils undertake 30 minutes of physical activity a day at school.</a:t>
                      </a:r>
                      <a:endParaRPr sz="1050">
                        <a:solidFill>
                          <a:schemeClr val="dk1"/>
                        </a:solidFill>
                      </a:endParaRPr>
                    </a:p>
                    <a:p>
                      <a:pPr marL="0" lvl="0" indent="0" algn="l" rtl="0">
                        <a:spcBef>
                          <a:spcPts val="0"/>
                        </a:spcBef>
                        <a:spcAft>
                          <a:spcPts val="0"/>
                        </a:spcAft>
                        <a:buNone/>
                      </a:pPr>
                      <a:endParaRPr sz="1050">
                        <a:solidFill>
                          <a:schemeClr val="dk1"/>
                        </a:solidFill>
                      </a:endParaRPr>
                    </a:p>
                    <a:p>
                      <a:pPr marL="0" lvl="0" indent="0" algn="l" rtl="0">
                        <a:spcBef>
                          <a:spcPts val="0"/>
                        </a:spcBef>
                        <a:spcAft>
                          <a:spcPts val="0"/>
                        </a:spcAft>
                        <a:buNone/>
                      </a:pPr>
                      <a:r>
                        <a:rPr lang="en-GB" sz="1050">
                          <a:solidFill>
                            <a:schemeClr val="dk1"/>
                          </a:solidFill>
                        </a:rPr>
                        <a:t>Percentage of total allocation:</a:t>
                      </a:r>
                      <a:endParaRPr sz="1050">
                        <a:solidFill>
                          <a:schemeClr val="dk1"/>
                        </a:solidFill>
                      </a:endParaRPr>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73197">
                <a:tc>
                  <a:txBody>
                    <a:bodyPr/>
                    <a:lstStyle/>
                    <a:p>
                      <a:pPr marL="0" lvl="0" indent="0" algn="l" rtl="0">
                        <a:spcBef>
                          <a:spcPts val="0"/>
                        </a:spcBef>
                        <a:spcAft>
                          <a:spcPts val="0"/>
                        </a:spcAft>
                        <a:buNone/>
                      </a:pPr>
                      <a:r>
                        <a:rPr lang="en-GB" sz="1050"/>
                        <a:t>Schools focus with clarity on intended impact on pupils:</a:t>
                      </a:r>
                      <a:endParaRPr sz="1050"/>
                    </a:p>
                  </a:txBody>
                  <a:tcPr marL="91425" marR="91425" marT="91425" marB="91425">
                    <a:solidFill>
                      <a:schemeClr val="lt2"/>
                    </a:solidFill>
                  </a:tcPr>
                </a:tc>
                <a:tc>
                  <a:txBody>
                    <a:bodyPr/>
                    <a:lstStyle/>
                    <a:p>
                      <a:pPr marL="0" lvl="0" indent="0" algn="l" rtl="0">
                        <a:spcBef>
                          <a:spcPts val="0"/>
                        </a:spcBef>
                        <a:spcAft>
                          <a:spcPts val="0"/>
                        </a:spcAft>
                        <a:buNone/>
                      </a:pPr>
                      <a:r>
                        <a:rPr lang="en-GB" sz="1050"/>
                        <a:t>Actions to achieve</a:t>
                      </a:r>
                      <a:endParaRPr sz="1050"/>
                    </a:p>
                  </a:txBody>
                  <a:tcPr marL="91425" marR="91425" marT="91425" marB="91425">
                    <a:solidFill>
                      <a:schemeClr val="lt2"/>
                    </a:solidFill>
                  </a:tcPr>
                </a:tc>
                <a:tc>
                  <a:txBody>
                    <a:bodyPr/>
                    <a:lstStyle/>
                    <a:p>
                      <a:pPr marL="0" lvl="0" indent="0" algn="l" rtl="0">
                        <a:spcBef>
                          <a:spcPts val="0"/>
                        </a:spcBef>
                        <a:spcAft>
                          <a:spcPts val="0"/>
                        </a:spcAft>
                        <a:buNone/>
                      </a:pPr>
                      <a:r>
                        <a:rPr lang="en-GB" sz="1050"/>
                        <a:t>Funding Allocated</a:t>
                      </a:r>
                      <a:endParaRPr sz="1050"/>
                    </a:p>
                  </a:txBody>
                  <a:tcPr marL="91425" marR="91425" marT="91425" marB="91425">
                    <a:solidFill>
                      <a:schemeClr val="lt2"/>
                    </a:solidFill>
                  </a:tcPr>
                </a:tc>
                <a:extLst>
                  <a:ext uri="{0D108BD9-81ED-4DB2-BD59-A6C34878D82A}">
                    <a16:rowId xmlns:a16="http://schemas.microsoft.com/office/drawing/2014/main" val="10001"/>
                  </a:ext>
                </a:extLst>
              </a:tr>
              <a:tr h="924913">
                <a:tc>
                  <a:txBody>
                    <a:bodyPr/>
                    <a:lstStyle/>
                    <a:p>
                      <a:pPr marL="0" lvl="0" indent="0" algn="l" rtl="0">
                        <a:spcBef>
                          <a:spcPts val="0"/>
                        </a:spcBef>
                        <a:spcAft>
                          <a:spcPts val="0"/>
                        </a:spcAft>
                        <a:buNone/>
                      </a:pPr>
                      <a:r>
                        <a:rPr lang="en-GB" sz="1050"/>
                        <a:t>Access to appropriate equipment to enable all children to participate and engage in high-quality P.E. lessons.</a:t>
                      </a:r>
                      <a:endParaRPr sz="1050"/>
                    </a:p>
                  </a:txBody>
                  <a:tcPr marL="91425" marR="91425" marT="91425" marB="91425"/>
                </a:tc>
                <a:tc>
                  <a:txBody>
                    <a:bodyPr/>
                    <a:lstStyle/>
                    <a:p>
                      <a:pPr marL="457200" lvl="0" indent="-292100" algn="l" rtl="0">
                        <a:spcBef>
                          <a:spcPts val="0"/>
                        </a:spcBef>
                        <a:spcAft>
                          <a:spcPts val="0"/>
                        </a:spcAft>
                        <a:buSzPts val="1000"/>
                        <a:buChar char="●"/>
                      </a:pPr>
                      <a:r>
                        <a:rPr lang="en-GB" sz="1050"/>
                        <a:t>Conduct a P.E. Audit to highlight equipment to be replaced/purchased.</a:t>
                      </a:r>
                      <a:endParaRPr sz="1050"/>
                    </a:p>
                    <a:p>
                      <a:pPr marL="457200" lvl="0" indent="-292100" algn="l" rtl="0">
                        <a:spcBef>
                          <a:spcPts val="0"/>
                        </a:spcBef>
                        <a:spcAft>
                          <a:spcPts val="0"/>
                        </a:spcAft>
                        <a:buSzPts val="1000"/>
                        <a:buChar char="●"/>
                      </a:pPr>
                      <a:r>
                        <a:rPr lang="en-GB" sz="1050"/>
                        <a:t>Remove damaged equipment/resources and purchase identified equipment highlighted from audit.</a:t>
                      </a:r>
                      <a:endParaRPr sz="1050"/>
                    </a:p>
                    <a:p>
                      <a:pPr marL="457200" lvl="0" indent="-292100" algn="l" rtl="0">
                        <a:spcBef>
                          <a:spcPts val="0"/>
                        </a:spcBef>
                        <a:spcAft>
                          <a:spcPts val="0"/>
                        </a:spcAft>
                        <a:buSzPts val="1000"/>
                        <a:buChar char="●"/>
                      </a:pPr>
                      <a:r>
                        <a:rPr lang="en-GB" sz="1050"/>
                        <a:t>Children to have access to equipment to fully support engagement in P.E. lessons.</a:t>
                      </a:r>
                      <a:endParaRPr sz="1050"/>
                    </a:p>
                  </a:txBody>
                  <a:tcPr marL="91425" marR="91425" marT="91425" marB="91425"/>
                </a:tc>
                <a:tc>
                  <a:txBody>
                    <a:bodyPr/>
                    <a:lstStyle/>
                    <a:p>
                      <a:pPr marL="0" lvl="0" indent="0" algn="l" rtl="0">
                        <a:spcBef>
                          <a:spcPts val="0"/>
                        </a:spcBef>
                        <a:spcAft>
                          <a:spcPts val="0"/>
                        </a:spcAft>
                        <a:buNone/>
                      </a:pPr>
                      <a:r>
                        <a:rPr lang="en-GB" sz="1050"/>
                        <a:t>£1500</a:t>
                      </a:r>
                      <a:endParaRPr sz="1050"/>
                    </a:p>
                  </a:txBody>
                  <a:tcPr marL="91425" marR="91425" marT="91425" marB="91425"/>
                </a:tc>
                <a:extLst>
                  <a:ext uri="{0D108BD9-81ED-4DB2-BD59-A6C34878D82A}">
                    <a16:rowId xmlns:a16="http://schemas.microsoft.com/office/drawing/2014/main" val="10002"/>
                  </a:ext>
                </a:extLst>
              </a:tr>
              <a:tr h="1403252">
                <a:tc>
                  <a:txBody>
                    <a:bodyPr/>
                    <a:lstStyle/>
                    <a:p>
                      <a:pPr marL="0" lvl="0" indent="0" algn="l" rtl="0">
                        <a:spcBef>
                          <a:spcPts val="0"/>
                        </a:spcBef>
                        <a:spcAft>
                          <a:spcPts val="0"/>
                        </a:spcAft>
                        <a:buNone/>
                      </a:pPr>
                      <a:r>
                        <a:rPr lang="en-GB" sz="1050"/>
                        <a:t>Training/supporting lunchtime supervisors and classroom support staff to engage more with children in active play at lunchtimes.</a:t>
                      </a:r>
                      <a:endParaRPr sz="1050"/>
                    </a:p>
                  </a:txBody>
                  <a:tcPr marL="91425" marR="91425" marT="91425" marB="91425"/>
                </a:tc>
                <a:tc>
                  <a:txBody>
                    <a:bodyPr/>
                    <a:lstStyle/>
                    <a:p>
                      <a:pPr marL="457200" lvl="0" indent="-292100" algn="l" rtl="0">
                        <a:spcBef>
                          <a:spcPts val="0"/>
                        </a:spcBef>
                        <a:spcAft>
                          <a:spcPts val="0"/>
                        </a:spcAft>
                        <a:buClr>
                          <a:schemeClr val="dk1"/>
                        </a:buClr>
                        <a:buSzPts val="1000"/>
                        <a:buChar char="●"/>
                      </a:pPr>
                      <a:r>
                        <a:rPr lang="en-GB" sz="1050">
                          <a:solidFill>
                            <a:schemeClr val="dk1"/>
                          </a:solidFill>
                        </a:rPr>
                        <a:t>P.E lead and Assistant Headteacher to carry out playtime observations.</a:t>
                      </a:r>
                      <a:endParaRPr sz="1050">
                        <a:solidFill>
                          <a:schemeClr val="dk1"/>
                        </a:solidFill>
                      </a:endParaRPr>
                    </a:p>
                    <a:p>
                      <a:pPr marL="457200" lvl="0" indent="-292100" algn="l" rtl="0">
                        <a:spcBef>
                          <a:spcPts val="0"/>
                        </a:spcBef>
                        <a:spcAft>
                          <a:spcPts val="0"/>
                        </a:spcAft>
                        <a:buClr>
                          <a:schemeClr val="dk1"/>
                        </a:buClr>
                        <a:buSzPts val="1000"/>
                        <a:buChar char="●"/>
                      </a:pPr>
                      <a:r>
                        <a:rPr lang="en-GB" sz="1050">
                          <a:solidFill>
                            <a:schemeClr val="dk1"/>
                          </a:solidFill>
                        </a:rPr>
                        <a:t>Meet with classroom support staff/lunchtime staff to discuss training support needs.</a:t>
                      </a:r>
                      <a:endParaRPr sz="1050">
                        <a:solidFill>
                          <a:schemeClr val="dk1"/>
                        </a:solidFill>
                      </a:endParaRPr>
                    </a:p>
                    <a:p>
                      <a:pPr marL="457200" lvl="0" indent="-292100" algn="l" rtl="0">
                        <a:spcBef>
                          <a:spcPts val="0"/>
                        </a:spcBef>
                        <a:spcAft>
                          <a:spcPts val="0"/>
                        </a:spcAft>
                        <a:buSzPts val="1000"/>
                        <a:buChar char="●"/>
                      </a:pPr>
                      <a:r>
                        <a:rPr lang="en-GB" sz="1050">
                          <a:solidFill>
                            <a:schemeClr val="dk1"/>
                          </a:solidFill>
                        </a:rPr>
                        <a:t>P.E. lead and Assistant Headteacher to ensure previous training around active playtimes/lunchtimes to support staff/lunchtime supervisors is being used to engage pupils.</a:t>
                      </a:r>
                    </a:p>
                    <a:p>
                      <a:pPr marL="457200" lvl="0" indent="-292100" algn="l" rtl="0">
                        <a:spcBef>
                          <a:spcPts val="0"/>
                        </a:spcBef>
                        <a:spcAft>
                          <a:spcPts val="0"/>
                        </a:spcAft>
                        <a:buSzPts val="1000"/>
                        <a:buChar char="●"/>
                      </a:pPr>
                      <a:r>
                        <a:rPr lang="en-GB" sz="1050">
                          <a:solidFill>
                            <a:schemeClr val="dk1"/>
                          </a:solidFill>
                        </a:rPr>
                        <a:t>Monitor impact of training delivered by conducting observations after to see what impact this has had and look to provide feedback and further support if needed. </a:t>
                      </a:r>
                      <a:endParaRPr sz="1050">
                        <a:solidFill>
                          <a:schemeClr val="dk1"/>
                        </a:solidFill>
                      </a:endParaRPr>
                    </a:p>
                  </a:txBody>
                  <a:tcPr marL="91425" marR="91425" marT="91425" marB="91425"/>
                </a:tc>
                <a:tc>
                  <a:txBody>
                    <a:bodyPr/>
                    <a:lstStyle/>
                    <a:p>
                      <a:pPr marL="0" lvl="0" indent="0" algn="l" rtl="0">
                        <a:spcBef>
                          <a:spcPts val="0"/>
                        </a:spcBef>
                        <a:spcAft>
                          <a:spcPts val="0"/>
                        </a:spcAft>
                        <a:buNone/>
                      </a:pPr>
                      <a:r>
                        <a:rPr lang="en-GB" sz="1050"/>
                        <a:t>£0</a:t>
                      </a:r>
                      <a:endParaRPr sz="1050"/>
                    </a:p>
                  </a:txBody>
                  <a:tcPr marL="91425" marR="91425" marT="91425" marB="91425"/>
                </a:tc>
                <a:extLst>
                  <a:ext uri="{0D108BD9-81ED-4DB2-BD59-A6C34878D82A}">
                    <a16:rowId xmlns:a16="http://schemas.microsoft.com/office/drawing/2014/main" val="10003"/>
                  </a:ext>
                </a:extLst>
              </a:tr>
              <a:tr h="924913">
                <a:tc>
                  <a:txBody>
                    <a:bodyPr/>
                    <a:lstStyle/>
                    <a:p>
                      <a:pPr marL="0" lvl="0" indent="0" algn="l" rtl="0">
                        <a:spcBef>
                          <a:spcPts val="0"/>
                        </a:spcBef>
                        <a:spcAft>
                          <a:spcPts val="0"/>
                        </a:spcAft>
                        <a:buNone/>
                      </a:pPr>
                      <a:r>
                        <a:rPr lang="en-GB" sz="1050"/>
                        <a:t>Purchase quality equipment to be used to increase daily physical activity.</a:t>
                      </a:r>
                      <a:endParaRPr sz="1050"/>
                    </a:p>
                  </a:txBody>
                  <a:tcPr marL="91425" marR="91425" marT="91425" marB="91425"/>
                </a:tc>
                <a:tc>
                  <a:txBody>
                    <a:bodyPr/>
                    <a:lstStyle/>
                    <a:p>
                      <a:pPr marL="457200" marR="0" lvl="0" indent="-292100" algn="l" defTabSz="914400" rtl="0" eaLnBrk="1" fontAlgn="auto" latinLnBrk="0" hangingPunct="1">
                        <a:lnSpc>
                          <a:spcPct val="100000"/>
                        </a:lnSpc>
                        <a:spcBef>
                          <a:spcPts val="0"/>
                        </a:spcBef>
                        <a:spcAft>
                          <a:spcPts val="0"/>
                        </a:spcAft>
                        <a:buClr>
                          <a:srgbClr val="000000"/>
                        </a:buClr>
                        <a:buSzPts val="1000"/>
                        <a:buFont typeface="Arial"/>
                        <a:buChar char="●"/>
                        <a:tabLst/>
                        <a:defRPr/>
                      </a:pPr>
                      <a:r>
                        <a:rPr lang="en-GB" sz="1050"/>
                        <a:t>Carry out a playground equipment audit to highlight equipment to be replaced/purchased.</a:t>
                      </a:r>
                    </a:p>
                    <a:p>
                      <a:pPr marL="457200" lvl="0" indent="-292100" algn="l" rtl="0">
                        <a:spcBef>
                          <a:spcPts val="0"/>
                        </a:spcBef>
                        <a:spcAft>
                          <a:spcPts val="0"/>
                        </a:spcAft>
                        <a:buSzPts val="1000"/>
                        <a:buChar char="●"/>
                      </a:pPr>
                      <a:r>
                        <a:rPr lang="en-GB" sz="1050"/>
                        <a:t>Conduct school council meeting to see which additional resources children would like to have access to at playtimes. </a:t>
                      </a:r>
                    </a:p>
                    <a:p>
                      <a:pPr marL="457200" lvl="0" indent="-292100" algn="l" rtl="0">
                        <a:spcBef>
                          <a:spcPts val="0"/>
                        </a:spcBef>
                        <a:spcAft>
                          <a:spcPts val="0"/>
                        </a:spcAft>
                        <a:buClr>
                          <a:schemeClr val="dk1"/>
                        </a:buClr>
                        <a:buSzPts val="1000"/>
                        <a:buChar char="●"/>
                      </a:pPr>
                      <a:r>
                        <a:rPr lang="en-GB" sz="1050">
                          <a:solidFill>
                            <a:schemeClr val="dk1"/>
                          </a:solidFill>
                        </a:rPr>
                        <a:t>Purchase additional playtime resources.</a:t>
                      </a:r>
                      <a:endParaRPr lang="en-GB" sz="1050"/>
                    </a:p>
                  </a:txBody>
                  <a:tcPr marL="91425" marR="91425" marT="91425" marB="91425"/>
                </a:tc>
                <a:tc>
                  <a:txBody>
                    <a:bodyPr/>
                    <a:lstStyle/>
                    <a:p>
                      <a:pPr marL="0" lvl="0" indent="0" algn="l" rtl="0">
                        <a:spcBef>
                          <a:spcPts val="0"/>
                        </a:spcBef>
                        <a:spcAft>
                          <a:spcPts val="0"/>
                        </a:spcAft>
                        <a:buNone/>
                      </a:pPr>
                      <a:r>
                        <a:rPr lang="en-GB" sz="1050"/>
                        <a:t>£2500</a:t>
                      </a:r>
                      <a:endParaRPr sz="1050"/>
                    </a:p>
                  </a:txBody>
                  <a:tcPr marL="91425" marR="91425" marT="91425" marB="91425"/>
                </a:tc>
                <a:extLst>
                  <a:ext uri="{0D108BD9-81ED-4DB2-BD59-A6C34878D82A}">
                    <a16:rowId xmlns:a16="http://schemas.microsoft.com/office/drawing/2014/main" val="2548933119"/>
                  </a:ext>
                </a:extLst>
              </a:tr>
            </a:tbl>
          </a:graphicData>
        </a:graphic>
      </p:graphicFrame>
      <p:pic>
        <p:nvPicPr>
          <p:cNvPr id="70" name="Google Shape;70;p15"/>
          <p:cNvPicPr preferRelativeResize="0"/>
          <p:nvPr/>
        </p:nvPicPr>
        <p:blipFill>
          <a:blip r:embed="rId3">
            <a:alphaModFix/>
          </a:blip>
          <a:stretch>
            <a:fillRect/>
          </a:stretch>
        </p:blipFill>
        <p:spPr>
          <a:xfrm>
            <a:off x="8017375" y="161800"/>
            <a:ext cx="826418" cy="6599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graphicFrame>
        <p:nvGraphicFramePr>
          <p:cNvPr id="75" name="Google Shape;75;p16"/>
          <p:cNvGraphicFramePr/>
          <p:nvPr>
            <p:extLst>
              <p:ext uri="{D42A27DB-BD31-4B8C-83A1-F6EECF244321}">
                <p14:modId xmlns:p14="http://schemas.microsoft.com/office/powerpoint/2010/main" val="841694772"/>
              </p:ext>
            </p:extLst>
          </p:nvPr>
        </p:nvGraphicFramePr>
        <p:xfrm>
          <a:off x="222262" y="120655"/>
          <a:ext cx="8699475" cy="4646435"/>
        </p:xfrm>
        <a:graphic>
          <a:graphicData uri="http://schemas.openxmlformats.org/drawingml/2006/table">
            <a:tbl>
              <a:tblPr>
                <a:noFill/>
                <a:tableStyleId>{D067D5E9-21A8-4DEC-80EA-B155312CDF20}</a:tableStyleId>
              </a:tblPr>
              <a:tblGrid>
                <a:gridCol w="2175338">
                  <a:extLst>
                    <a:ext uri="{9D8B030D-6E8A-4147-A177-3AD203B41FA5}">
                      <a16:colId xmlns:a16="http://schemas.microsoft.com/office/drawing/2014/main" val="20000"/>
                    </a:ext>
                  </a:extLst>
                </a:gridCol>
                <a:gridCol w="4909812">
                  <a:extLst>
                    <a:ext uri="{9D8B030D-6E8A-4147-A177-3AD203B41FA5}">
                      <a16:colId xmlns:a16="http://schemas.microsoft.com/office/drawing/2014/main" val="20001"/>
                    </a:ext>
                  </a:extLst>
                </a:gridCol>
                <a:gridCol w="1614325">
                  <a:extLst>
                    <a:ext uri="{9D8B030D-6E8A-4147-A177-3AD203B41FA5}">
                      <a16:colId xmlns:a16="http://schemas.microsoft.com/office/drawing/2014/main" val="20002"/>
                    </a:ext>
                  </a:extLst>
                </a:gridCol>
              </a:tblGrid>
              <a:tr h="727847">
                <a:tc gridSpan="3">
                  <a:txBody>
                    <a:bodyPr/>
                    <a:lstStyle/>
                    <a:p>
                      <a:pPr marL="0" lvl="0" indent="0" algn="l" rtl="0">
                        <a:spcBef>
                          <a:spcPts val="0"/>
                        </a:spcBef>
                        <a:spcAft>
                          <a:spcPts val="0"/>
                        </a:spcAft>
                        <a:buClr>
                          <a:schemeClr val="dk1"/>
                        </a:buClr>
                        <a:buSzPts val="1100"/>
                        <a:buFont typeface="Arial"/>
                        <a:buNone/>
                      </a:pPr>
                      <a:r>
                        <a:rPr lang="en-GB" sz="1050">
                          <a:solidFill>
                            <a:schemeClr val="dk1"/>
                          </a:solidFill>
                        </a:rPr>
                        <a:t>Key Indicator 2; To provide broader experiences of a range of sports and activities to all pupils.</a:t>
                      </a:r>
                      <a:endParaRPr sz="1050">
                        <a:solidFill>
                          <a:schemeClr val="dk1"/>
                        </a:solidFill>
                      </a:endParaRPr>
                    </a:p>
                    <a:p>
                      <a:pPr marL="0" lvl="0" indent="0" algn="l" rtl="0">
                        <a:spcBef>
                          <a:spcPts val="0"/>
                        </a:spcBef>
                        <a:spcAft>
                          <a:spcPts val="0"/>
                        </a:spcAft>
                        <a:buNone/>
                      </a:pPr>
                      <a:endParaRPr sz="1050">
                        <a:solidFill>
                          <a:schemeClr val="dk1"/>
                        </a:solidFill>
                      </a:endParaRPr>
                    </a:p>
                    <a:p>
                      <a:pPr marL="0" lvl="0" indent="0" algn="l" rtl="0">
                        <a:spcBef>
                          <a:spcPts val="0"/>
                        </a:spcBef>
                        <a:spcAft>
                          <a:spcPts val="0"/>
                        </a:spcAft>
                        <a:buNone/>
                      </a:pPr>
                      <a:r>
                        <a:rPr lang="en-GB" sz="1050">
                          <a:solidFill>
                            <a:schemeClr val="dk1"/>
                          </a:solidFill>
                        </a:rPr>
                        <a:t>Percentage of total allocation:</a:t>
                      </a:r>
                      <a:endParaRPr sz="1050">
                        <a:solidFill>
                          <a:schemeClr val="dk1"/>
                        </a:solidFill>
                      </a:endParaRPr>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93947">
                <a:tc>
                  <a:txBody>
                    <a:bodyPr/>
                    <a:lstStyle/>
                    <a:p>
                      <a:pPr marL="0" lvl="0" indent="0" algn="l" rtl="0">
                        <a:spcBef>
                          <a:spcPts val="0"/>
                        </a:spcBef>
                        <a:spcAft>
                          <a:spcPts val="0"/>
                        </a:spcAft>
                        <a:buNone/>
                      </a:pPr>
                      <a:r>
                        <a:rPr lang="en-GB" sz="1050"/>
                        <a:t>Schools focus with clarity on intended impact on pupils:</a:t>
                      </a:r>
                      <a:endParaRPr sz="1050"/>
                    </a:p>
                  </a:txBody>
                  <a:tcPr marL="91425" marR="91425" marT="91425" marB="91425">
                    <a:solidFill>
                      <a:schemeClr val="lt2"/>
                    </a:solidFill>
                  </a:tcPr>
                </a:tc>
                <a:tc>
                  <a:txBody>
                    <a:bodyPr/>
                    <a:lstStyle/>
                    <a:p>
                      <a:pPr marL="0" lvl="0" indent="0" algn="l" rtl="0">
                        <a:spcBef>
                          <a:spcPts val="0"/>
                        </a:spcBef>
                        <a:spcAft>
                          <a:spcPts val="0"/>
                        </a:spcAft>
                        <a:buNone/>
                      </a:pPr>
                      <a:r>
                        <a:rPr lang="en-GB" sz="1050"/>
                        <a:t>Actions to achieve</a:t>
                      </a:r>
                      <a:endParaRPr sz="1050"/>
                    </a:p>
                  </a:txBody>
                  <a:tcPr marL="91425" marR="91425" marT="91425" marB="91425">
                    <a:solidFill>
                      <a:schemeClr val="lt2"/>
                    </a:solidFill>
                  </a:tcPr>
                </a:tc>
                <a:tc>
                  <a:txBody>
                    <a:bodyPr/>
                    <a:lstStyle/>
                    <a:p>
                      <a:pPr marL="0" lvl="0" indent="0" algn="l" rtl="0">
                        <a:spcBef>
                          <a:spcPts val="0"/>
                        </a:spcBef>
                        <a:spcAft>
                          <a:spcPts val="0"/>
                        </a:spcAft>
                        <a:buNone/>
                      </a:pPr>
                      <a:r>
                        <a:rPr lang="en-GB" sz="1050"/>
                        <a:t>Funding Allocated</a:t>
                      </a:r>
                      <a:endParaRPr sz="1050"/>
                    </a:p>
                  </a:txBody>
                  <a:tcPr marL="91425" marR="91425" marT="91425" marB="91425">
                    <a:solidFill>
                      <a:schemeClr val="lt2"/>
                    </a:solidFill>
                  </a:tcPr>
                </a:tc>
                <a:extLst>
                  <a:ext uri="{0D108BD9-81ED-4DB2-BD59-A6C34878D82A}">
                    <a16:rowId xmlns:a16="http://schemas.microsoft.com/office/drawing/2014/main" val="10001"/>
                  </a:ext>
                </a:extLst>
              </a:tr>
              <a:tr h="1312608">
                <a:tc>
                  <a:txBody>
                    <a:bodyPr/>
                    <a:lstStyle/>
                    <a:p>
                      <a:pPr marL="0" lvl="0" indent="0" algn="l" rtl="0">
                        <a:spcBef>
                          <a:spcPts val="0"/>
                        </a:spcBef>
                        <a:spcAft>
                          <a:spcPts val="0"/>
                        </a:spcAft>
                        <a:buNone/>
                      </a:pPr>
                      <a:r>
                        <a:rPr lang="en-GB" sz="1050"/>
                        <a:t>Working to ensure maximum uptake to extra curricular clubs to engage as many pupils as possible.</a:t>
                      </a:r>
                      <a:endParaRPr sz="1050"/>
                    </a:p>
                  </a:txBody>
                  <a:tcPr marL="91425" marR="91425" marT="91425" marB="91425"/>
                </a:tc>
                <a:tc>
                  <a:txBody>
                    <a:bodyPr/>
                    <a:lstStyle/>
                    <a:p>
                      <a:pPr marL="457200" lvl="0" indent="-292100" algn="l" rtl="0">
                        <a:spcBef>
                          <a:spcPts val="0"/>
                        </a:spcBef>
                        <a:spcAft>
                          <a:spcPts val="0"/>
                        </a:spcAft>
                        <a:buSzPts val="1000"/>
                        <a:buChar char="●"/>
                      </a:pPr>
                      <a:r>
                        <a:rPr lang="en-GB" sz="1050"/>
                        <a:t>Complete parents survey and school council meeting to look at what clubs' parents and children would like to attend.</a:t>
                      </a:r>
                    </a:p>
                    <a:p>
                      <a:pPr marL="457200" lvl="0" indent="-292100" algn="l" rtl="0">
                        <a:spcBef>
                          <a:spcPts val="0"/>
                        </a:spcBef>
                        <a:spcAft>
                          <a:spcPts val="0"/>
                        </a:spcAft>
                        <a:buSzPts val="1000"/>
                        <a:buChar char="●"/>
                      </a:pPr>
                      <a:r>
                        <a:rPr lang="en-GB" sz="1050"/>
                        <a:t>Seek support from external coaches to come into school to provide wider opportunities for children to experience sports/physical activities</a:t>
                      </a:r>
                      <a:endParaRPr sz="1050"/>
                    </a:p>
                    <a:p>
                      <a:pPr marL="457200" lvl="0" indent="-292100" algn="l" rtl="0">
                        <a:spcBef>
                          <a:spcPts val="0"/>
                        </a:spcBef>
                        <a:spcAft>
                          <a:spcPts val="0"/>
                        </a:spcAft>
                        <a:buSzPts val="1000"/>
                        <a:buChar char="●"/>
                      </a:pPr>
                      <a:r>
                        <a:rPr lang="en-GB" sz="1050"/>
                        <a:t>Look at club offer and pupil cohort to tailor the club to meet the needs of all children attending/participating.</a:t>
                      </a:r>
                      <a:endParaRPr sz="1050"/>
                    </a:p>
                    <a:p>
                      <a:pPr marL="457200" lvl="0" indent="-292100" algn="l" rtl="0">
                        <a:spcBef>
                          <a:spcPts val="0"/>
                        </a:spcBef>
                        <a:spcAft>
                          <a:spcPts val="0"/>
                        </a:spcAft>
                        <a:buSzPts val="1000"/>
                        <a:buChar char="●"/>
                      </a:pPr>
                      <a:r>
                        <a:rPr lang="en-GB" sz="1050"/>
                        <a:t>Review and evaluate uptake and success of after school club provision.</a:t>
                      </a:r>
                      <a:endParaRPr sz="1050"/>
                    </a:p>
                  </a:txBody>
                  <a:tcPr marL="91425" marR="91425" marT="91425" marB="91425"/>
                </a:tc>
                <a:tc>
                  <a:txBody>
                    <a:bodyPr/>
                    <a:lstStyle/>
                    <a:p>
                      <a:pPr marL="0" lvl="0" indent="0" algn="l" rtl="0">
                        <a:spcBef>
                          <a:spcPts val="0"/>
                        </a:spcBef>
                        <a:spcAft>
                          <a:spcPts val="0"/>
                        </a:spcAft>
                        <a:buNone/>
                      </a:pPr>
                      <a:r>
                        <a:rPr lang="en-GB" sz="1050"/>
                        <a:t>£800</a:t>
                      </a:r>
                      <a:endParaRPr sz="1050"/>
                    </a:p>
                  </a:txBody>
                  <a:tcPr marL="91425" marR="91425" marT="91425" marB="91425"/>
                </a:tc>
                <a:extLst>
                  <a:ext uri="{0D108BD9-81ED-4DB2-BD59-A6C34878D82A}">
                    <a16:rowId xmlns:a16="http://schemas.microsoft.com/office/drawing/2014/main" val="10004"/>
                  </a:ext>
                </a:extLst>
              </a:tr>
              <a:tr h="2065689">
                <a:tc>
                  <a:txBody>
                    <a:bodyPr/>
                    <a:lstStyle/>
                    <a:p>
                      <a:pPr marL="0" lvl="0" indent="0" algn="l" rtl="0">
                        <a:spcBef>
                          <a:spcPts val="0"/>
                        </a:spcBef>
                        <a:spcAft>
                          <a:spcPts val="0"/>
                        </a:spcAft>
                        <a:buNone/>
                      </a:pPr>
                      <a:r>
                        <a:rPr lang="en-GB" sz="1050"/>
                        <a:t>Engage children in a range of sports and activities outside of the school community. Participate in local events and competitions to broaden their experiences.</a:t>
                      </a:r>
                      <a:endParaRPr sz="1050"/>
                    </a:p>
                  </a:txBody>
                  <a:tcPr marL="91425" marR="91425" marT="91425" marB="91425"/>
                </a:tc>
                <a:tc>
                  <a:txBody>
                    <a:bodyPr/>
                    <a:lstStyle/>
                    <a:p>
                      <a:pPr marL="457200" lvl="0" indent="-292100" algn="l" rtl="0">
                        <a:spcBef>
                          <a:spcPts val="0"/>
                        </a:spcBef>
                        <a:spcAft>
                          <a:spcPts val="0"/>
                        </a:spcAft>
                        <a:buSzPts val="1000"/>
                        <a:buChar char="●"/>
                      </a:pPr>
                      <a:r>
                        <a:rPr lang="en-GB" sz="1050"/>
                        <a:t>P.E. lead to work alongside the School Games Organiser to look at engaging pupils in SEND specific events such as Panathalon and Sportsability. Promoting teamwork and friendly competition with a range of other schools. </a:t>
                      </a:r>
                    </a:p>
                    <a:p>
                      <a:pPr marL="457200" lvl="0" indent="-292100" algn="l" rtl="0">
                        <a:spcBef>
                          <a:spcPts val="0"/>
                        </a:spcBef>
                        <a:spcAft>
                          <a:spcPts val="0"/>
                        </a:spcAft>
                        <a:buSzPts val="1000"/>
                        <a:buChar char="●"/>
                      </a:pPr>
                      <a:r>
                        <a:rPr lang="en-GB" sz="1050"/>
                        <a:t>Class teachers with support from P.E. lead and EVC to look at opportunities for all classes to engage in a range of sports and activities during fortnightly educational visits.</a:t>
                      </a:r>
                    </a:p>
                    <a:p>
                      <a:pPr marL="457200" lvl="0" indent="-292100" algn="l" rtl="0">
                        <a:spcBef>
                          <a:spcPts val="0"/>
                        </a:spcBef>
                        <a:spcAft>
                          <a:spcPts val="0"/>
                        </a:spcAft>
                        <a:buSzPts val="1000"/>
                        <a:buChar char="●"/>
                      </a:pPr>
                      <a:r>
                        <a:rPr lang="en-GB" sz="1050"/>
                        <a:t>P.E. lead to liaise with other P.E. leads across the trust to organise cross trust sports events and activities. </a:t>
                      </a:r>
                    </a:p>
                    <a:p>
                      <a:pPr marL="457200" lvl="0" indent="-292100" algn="l" rtl="0">
                        <a:spcBef>
                          <a:spcPts val="0"/>
                        </a:spcBef>
                        <a:spcAft>
                          <a:spcPts val="0"/>
                        </a:spcAft>
                        <a:buSzPts val="1000"/>
                        <a:buChar char="●"/>
                      </a:pPr>
                      <a:r>
                        <a:rPr lang="en-GB" sz="1050"/>
                        <a:t>Communicate with other local SEND primary and secondary schools to develop connections to be able to organise more specialised events aimed at SEND pupils. </a:t>
                      </a:r>
                      <a:endParaRPr sz="1050"/>
                    </a:p>
                  </a:txBody>
                  <a:tcPr marL="91425" marR="91425" marT="91425" marB="91425"/>
                </a:tc>
                <a:tc>
                  <a:txBody>
                    <a:bodyPr/>
                    <a:lstStyle/>
                    <a:p>
                      <a:r>
                        <a:rPr lang="en-GB" sz="1050"/>
                        <a:t>£500</a:t>
                      </a:r>
                    </a:p>
                  </a:txBody>
                  <a:tcPr marL="91425" marR="91425" marT="91425" marB="91425"/>
                </a:tc>
                <a:extLst>
                  <a:ext uri="{0D108BD9-81ED-4DB2-BD59-A6C34878D82A}">
                    <a16:rowId xmlns:a16="http://schemas.microsoft.com/office/drawing/2014/main" val="2368652573"/>
                  </a:ext>
                </a:extLst>
              </a:tr>
            </a:tbl>
          </a:graphicData>
        </a:graphic>
      </p:graphicFrame>
      <p:pic>
        <p:nvPicPr>
          <p:cNvPr id="76" name="Google Shape;76;p16"/>
          <p:cNvPicPr preferRelativeResize="0"/>
          <p:nvPr/>
        </p:nvPicPr>
        <p:blipFill>
          <a:blip r:embed="rId3">
            <a:alphaModFix/>
          </a:blip>
          <a:stretch>
            <a:fillRect/>
          </a:stretch>
        </p:blipFill>
        <p:spPr>
          <a:xfrm>
            <a:off x="8025100" y="130925"/>
            <a:ext cx="826418" cy="659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graphicFrame>
        <p:nvGraphicFramePr>
          <p:cNvPr id="81" name="Google Shape;81;p17"/>
          <p:cNvGraphicFramePr/>
          <p:nvPr>
            <p:extLst>
              <p:ext uri="{D42A27DB-BD31-4B8C-83A1-F6EECF244321}">
                <p14:modId xmlns:p14="http://schemas.microsoft.com/office/powerpoint/2010/main" val="3873045194"/>
              </p:ext>
            </p:extLst>
          </p:nvPr>
        </p:nvGraphicFramePr>
        <p:xfrm>
          <a:off x="249300" y="267255"/>
          <a:ext cx="8645400" cy="4489975"/>
        </p:xfrm>
        <a:graphic>
          <a:graphicData uri="http://schemas.openxmlformats.org/drawingml/2006/table">
            <a:tbl>
              <a:tblPr>
                <a:noFill/>
                <a:tableStyleId>{D067D5E9-21A8-4DEC-80EA-B155312CDF20}</a:tableStyleId>
              </a:tblPr>
              <a:tblGrid>
                <a:gridCol w="2680875">
                  <a:extLst>
                    <a:ext uri="{9D8B030D-6E8A-4147-A177-3AD203B41FA5}">
                      <a16:colId xmlns:a16="http://schemas.microsoft.com/office/drawing/2014/main" val="20000"/>
                    </a:ext>
                  </a:extLst>
                </a:gridCol>
                <a:gridCol w="4404275">
                  <a:extLst>
                    <a:ext uri="{9D8B030D-6E8A-4147-A177-3AD203B41FA5}">
                      <a16:colId xmlns:a16="http://schemas.microsoft.com/office/drawing/2014/main" val="20001"/>
                    </a:ext>
                  </a:extLst>
                </a:gridCol>
                <a:gridCol w="1560250">
                  <a:extLst>
                    <a:ext uri="{9D8B030D-6E8A-4147-A177-3AD203B41FA5}">
                      <a16:colId xmlns:a16="http://schemas.microsoft.com/office/drawing/2014/main" val="20002"/>
                    </a:ext>
                  </a:extLst>
                </a:gridCol>
              </a:tblGrid>
              <a:tr h="741025">
                <a:tc gridSpan="3">
                  <a:txBody>
                    <a:bodyPr/>
                    <a:lstStyle/>
                    <a:p>
                      <a:pPr marL="0" lvl="0" indent="0" algn="l" rtl="0">
                        <a:spcBef>
                          <a:spcPts val="0"/>
                        </a:spcBef>
                        <a:spcAft>
                          <a:spcPts val="0"/>
                        </a:spcAft>
                        <a:buNone/>
                      </a:pPr>
                      <a:r>
                        <a:rPr lang="en-GB" sz="1050">
                          <a:solidFill>
                            <a:schemeClr val="dk1"/>
                          </a:solidFill>
                        </a:rPr>
                        <a:t>Key Indicator 3; To increase confidence, knowledge and skills in all staff in teaching P.E. and providing physical activities.</a:t>
                      </a:r>
                      <a:endParaRPr sz="700">
                        <a:solidFill>
                          <a:schemeClr val="dk1"/>
                        </a:solidFill>
                      </a:endParaRPr>
                    </a:p>
                    <a:p>
                      <a:pPr marL="0" lvl="0" indent="0" algn="l" rtl="0">
                        <a:spcBef>
                          <a:spcPts val="0"/>
                        </a:spcBef>
                        <a:spcAft>
                          <a:spcPts val="0"/>
                        </a:spcAft>
                        <a:buNone/>
                      </a:pPr>
                      <a:endParaRPr sz="1050">
                        <a:solidFill>
                          <a:schemeClr val="dk1"/>
                        </a:solidFill>
                      </a:endParaRPr>
                    </a:p>
                    <a:p>
                      <a:pPr marL="0" lvl="0" indent="0" algn="l" rtl="0">
                        <a:spcBef>
                          <a:spcPts val="0"/>
                        </a:spcBef>
                        <a:spcAft>
                          <a:spcPts val="0"/>
                        </a:spcAft>
                        <a:buNone/>
                      </a:pPr>
                      <a:r>
                        <a:rPr lang="en-GB" sz="1050">
                          <a:solidFill>
                            <a:schemeClr val="dk1"/>
                          </a:solidFill>
                        </a:rPr>
                        <a:t>Percentage of total allocation:</a:t>
                      </a:r>
                      <a:endParaRPr sz="1050">
                        <a:solidFill>
                          <a:schemeClr val="dk1"/>
                        </a:solidFill>
                      </a:endParaRPr>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56025">
                <a:tc>
                  <a:txBody>
                    <a:bodyPr/>
                    <a:lstStyle/>
                    <a:p>
                      <a:pPr marL="0" lvl="0" indent="0" algn="l" rtl="0">
                        <a:spcBef>
                          <a:spcPts val="0"/>
                        </a:spcBef>
                        <a:spcAft>
                          <a:spcPts val="0"/>
                        </a:spcAft>
                        <a:buNone/>
                      </a:pPr>
                      <a:r>
                        <a:rPr lang="en-GB" sz="1050"/>
                        <a:t>Schools focus with clarity on intended impact on pupils:</a:t>
                      </a:r>
                      <a:endParaRPr sz="1050"/>
                    </a:p>
                  </a:txBody>
                  <a:tcPr marL="91425" marR="91425" marT="91425" marB="91425">
                    <a:solidFill>
                      <a:schemeClr val="lt2"/>
                    </a:solidFill>
                  </a:tcPr>
                </a:tc>
                <a:tc>
                  <a:txBody>
                    <a:bodyPr/>
                    <a:lstStyle/>
                    <a:p>
                      <a:pPr marL="0" lvl="0" indent="0" algn="l" rtl="0">
                        <a:spcBef>
                          <a:spcPts val="0"/>
                        </a:spcBef>
                        <a:spcAft>
                          <a:spcPts val="0"/>
                        </a:spcAft>
                        <a:buNone/>
                      </a:pPr>
                      <a:r>
                        <a:rPr lang="en-GB" sz="1050"/>
                        <a:t>Actions to achieve</a:t>
                      </a:r>
                      <a:endParaRPr sz="1050"/>
                    </a:p>
                  </a:txBody>
                  <a:tcPr marL="91425" marR="91425" marT="91425" marB="91425">
                    <a:solidFill>
                      <a:schemeClr val="lt2"/>
                    </a:solidFill>
                  </a:tcPr>
                </a:tc>
                <a:tc>
                  <a:txBody>
                    <a:bodyPr/>
                    <a:lstStyle/>
                    <a:p>
                      <a:pPr marL="0" lvl="0" indent="0" algn="l" rtl="0">
                        <a:spcBef>
                          <a:spcPts val="0"/>
                        </a:spcBef>
                        <a:spcAft>
                          <a:spcPts val="0"/>
                        </a:spcAft>
                        <a:buNone/>
                      </a:pPr>
                      <a:r>
                        <a:rPr lang="en-GB" sz="1050"/>
                        <a:t>Funding Allocated</a:t>
                      </a:r>
                      <a:endParaRPr sz="1050"/>
                    </a:p>
                  </a:txBody>
                  <a:tcPr marL="91425" marR="91425" marT="91425" marB="91425">
                    <a:solidFill>
                      <a:schemeClr val="lt2"/>
                    </a:solidFill>
                  </a:tcPr>
                </a:tc>
                <a:extLst>
                  <a:ext uri="{0D108BD9-81ED-4DB2-BD59-A6C34878D82A}">
                    <a16:rowId xmlns:a16="http://schemas.microsoft.com/office/drawing/2014/main" val="10001"/>
                  </a:ext>
                </a:extLst>
              </a:tr>
              <a:tr h="456025">
                <a:tc>
                  <a:txBody>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sz="1050">
                          <a:solidFill>
                            <a:schemeClr val="dk1"/>
                          </a:solidFill>
                        </a:rPr>
                        <a:t>Monitor and mentor teaching staff to improve the quality of P.E. lessons across school and support pupils' engagement and participation in lessons. </a:t>
                      </a:r>
                    </a:p>
                    <a:p>
                      <a:pPr marL="0" lvl="0" indent="0" algn="l" rtl="0">
                        <a:spcBef>
                          <a:spcPts val="0"/>
                        </a:spcBef>
                        <a:spcAft>
                          <a:spcPts val="0"/>
                        </a:spcAft>
                        <a:buClr>
                          <a:schemeClr val="dk1"/>
                        </a:buClr>
                        <a:buSzPts val="1100"/>
                        <a:buFont typeface="Arial"/>
                        <a:buNone/>
                      </a:pPr>
                      <a:endParaRPr lang="en-GB" sz="1050">
                        <a:solidFill>
                          <a:schemeClr val="dk1"/>
                        </a:solidFill>
                      </a:endParaRPr>
                    </a:p>
                    <a:p>
                      <a:pPr marL="0" lvl="0" indent="0" algn="l" rtl="0">
                        <a:spcBef>
                          <a:spcPts val="0"/>
                        </a:spcBef>
                        <a:spcAft>
                          <a:spcPts val="0"/>
                        </a:spcAft>
                        <a:buClr>
                          <a:schemeClr val="dk1"/>
                        </a:buClr>
                        <a:buSzPts val="1100"/>
                        <a:buFont typeface="Arial"/>
                        <a:buNone/>
                      </a:pPr>
                      <a:endParaRPr lang="en-GB" sz="1050">
                        <a:solidFill>
                          <a:schemeClr val="dk1"/>
                        </a:solidFill>
                      </a:endParaRPr>
                    </a:p>
                  </a:txBody>
                  <a:tcPr marL="91425" marR="91425" marT="91425" marB="91425"/>
                </a:tc>
                <a:tc>
                  <a:txBody>
                    <a:bodyPr/>
                    <a:lstStyle/>
                    <a:p>
                      <a:pPr marL="457200" lvl="0" indent="-292100" algn="l" rtl="0">
                        <a:spcBef>
                          <a:spcPts val="0"/>
                        </a:spcBef>
                        <a:spcAft>
                          <a:spcPts val="0"/>
                        </a:spcAft>
                        <a:buSzPts val="1000"/>
                        <a:buChar char="●"/>
                      </a:pPr>
                      <a:r>
                        <a:rPr lang="en-GB" sz="1050"/>
                        <a:t>P.E. lead and SLT to monitor P.E. lessons taught across the school and provide feedback and support to enhance quality of lessons</a:t>
                      </a:r>
                    </a:p>
                    <a:p>
                      <a:pPr marL="457200" marR="0" lvl="0" indent="-292100" algn="l" defTabSz="914400" rtl="0" eaLnBrk="1" fontAlgn="auto" latinLnBrk="0" hangingPunct="1">
                        <a:lnSpc>
                          <a:spcPct val="100000"/>
                        </a:lnSpc>
                        <a:spcBef>
                          <a:spcPts val="0"/>
                        </a:spcBef>
                        <a:spcAft>
                          <a:spcPts val="0"/>
                        </a:spcAft>
                        <a:buClr>
                          <a:srgbClr val="000000"/>
                        </a:buClr>
                        <a:buSzPts val="1000"/>
                        <a:buFont typeface="Arial"/>
                        <a:buChar char="●"/>
                        <a:tabLst/>
                        <a:defRPr/>
                      </a:pPr>
                      <a:r>
                        <a:rPr lang="en-GB" sz="1050"/>
                        <a:t>P.E. lead and Assistant Headteacher to work closely with staff to support in the delivery of high-quality lessons and activities.</a:t>
                      </a:r>
                    </a:p>
                    <a:p>
                      <a:pPr marL="457200" marR="0" lvl="0" indent="-292100" algn="l" defTabSz="914400" rtl="0" eaLnBrk="1" fontAlgn="auto" latinLnBrk="0" hangingPunct="1">
                        <a:lnSpc>
                          <a:spcPct val="100000"/>
                        </a:lnSpc>
                        <a:spcBef>
                          <a:spcPts val="0"/>
                        </a:spcBef>
                        <a:spcAft>
                          <a:spcPts val="0"/>
                        </a:spcAft>
                        <a:buClr>
                          <a:srgbClr val="000000"/>
                        </a:buClr>
                        <a:buSzPts val="1000"/>
                        <a:buFont typeface="Arial"/>
                        <a:buChar char="●"/>
                        <a:tabLst/>
                        <a:defRPr/>
                      </a:pPr>
                      <a:r>
                        <a:rPr lang="en-GB" sz="1050"/>
                        <a:t>P.E. lead and Assistant Headteacher to carry out shared teaching sessions to upskill teachers and provide support. </a:t>
                      </a:r>
                    </a:p>
                  </a:txBody>
                  <a:tcPr marL="91425" marR="91425" marT="91425" marB="91425"/>
                </a:tc>
                <a:tc>
                  <a:txBody>
                    <a:bodyPr/>
                    <a:lstStyle/>
                    <a:p>
                      <a:pPr marL="0" lvl="0" indent="0" algn="l" rtl="0">
                        <a:spcBef>
                          <a:spcPts val="0"/>
                        </a:spcBef>
                        <a:spcAft>
                          <a:spcPts val="0"/>
                        </a:spcAft>
                        <a:buNone/>
                      </a:pPr>
                      <a:r>
                        <a:rPr lang="en-GB" sz="1050"/>
                        <a:t>£0</a:t>
                      </a:r>
                      <a:endParaRPr sz="1050"/>
                    </a:p>
                  </a:txBody>
                  <a:tcPr marL="91425" marR="91425" marT="91425" marB="91425"/>
                </a:tc>
                <a:extLst>
                  <a:ext uri="{0D108BD9-81ED-4DB2-BD59-A6C34878D82A}">
                    <a16:rowId xmlns:a16="http://schemas.microsoft.com/office/drawing/2014/main" val="10002"/>
                  </a:ext>
                </a:extLst>
              </a:tr>
              <a:tr h="456025">
                <a:tc>
                  <a:txBody>
                    <a:bodyPr/>
                    <a:lstStyle/>
                    <a:p>
                      <a:pPr marL="0" lvl="0" indent="0" algn="l" rtl="0">
                        <a:spcBef>
                          <a:spcPts val="0"/>
                        </a:spcBef>
                        <a:spcAft>
                          <a:spcPts val="0"/>
                        </a:spcAft>
                        <a:buNone/>
                      </a:pPr>
                      <a:r>
                        <a:rPr lang="en-GB" sz="1050">
                          <a:solidFill>
                            <a:schemeClr val="dk1"/>
                          </a:solidFill>
                        </a:rPr>
                        <a:t>Look at the current CPD needs across the school. Plan and deliver training to all staff to upskill delivery of the teaching of P.E. to improve progress and achievement for all pupils. </a:t>
                      </a:r>
                      <a:endParaRPr sz="1050">
                        <a:solidFill>
                          <a:schemeClr val="dk1"/>
                        </a:solidFill>
                      </a:endParaRPr>
                    </a:p>
                  </a:txBody>
                  <a:tcPr marL="91425" marR="91425" marT="91425" marB="91425"/>
                </a:tc>
                <a:tc>
                  <a:txBody>
                    <a:bodyPr/>
                    <a:lstStyle/>
                    <a:p>
                      <a:pPr marL="457200" lvl="0" indent="-292100" algn="l" rtl="0">
                        <a:spcBef>
                          <a:spcPts val="0"/>
                        </a:spcBef>
                        <a:spcAft>
                          <a:spcPts val="0"/>
                        </a:spcAft>
                        <a:buSzPts val="1000"/>
                        <a:buChar char="●"/>
                      </a:pPr>
                      <a:r>
                        <a:rPr lang="en-GB" sz="1050"/>
                        <a:t>Create and distribute staff questionnaire looking at current offer and what CPD is needed to support delivery of high-quality teaching.</a:t>
                      </a:r>
                      <a:endParaRPr sz="1050"/>
                    </a:p>
                    <a:p>
                      <a:pPr marL="457200" lvl="0" indent="-292100" algn="l" rtl="0">
                        <a:spcBef>
                          <a:spcPts val="0"/>
                        </a:spcBef>
                        <a:spcAft>
                          <a:spcPts val="0"/>
                        </a:spcAft>
                        <a:buSzPts val="1000"/>
                        <a:buChar char="●"/>
                      </a:pPr>
                      <a:r>
                        <a:rPr lang="en-GB" sz="1050"/>
                        <a:t>Identify relevant CPD needs for staff and look at opportunities for this to be delivered by P.E. lead and Assistant Headteacher.</a:t>
                      </a:r>
                      <a:endParaRPr sz="1050"/>
                    </a:p>
                    <a:p>
                      <a:pPr marL="457200" lvl="0" indent="-292100" algn="l" rtl="0">
                        <a:spcBef>
                          <a:spcPts val="0"/>
                        </a:spcBef>
                        <a:spcAft>
                          <a:spcPts val="0"/>
                        </a:spcAft>
                        <a:buSzPts val="1000"/>
                        <a:buChar char="●"/>
                      </a:pPr>
                      <a:r>
                        <a:rPr lang="en-GB" sz="1050">
                          <a:solidFill>
                            <a:schemeClr val="dk1"/>
                          </a:solidFill>
                        </a:rPr>
                        <a:t>P.E. lead to work closely with providers and class staff to check children’s engagement and work to streamline lessons/activities to meet needs of classes and individual children.</a:t>
                      </a:r>
                    </a:p>
                    <a:p>
                      <a:pPr marL="457200" lvl="0" indent="-292100" algn="l" rtl="0">
                        <a:spcBef>
                          <a:spcPts val="0"/>
                        </a:spcBef>
                        <a:spcAft>
                          <a:spcPts val="0"/>
                        </a:spcAft>
                        <a:buSzPts val="1000"/>
                        <a:buChar char="●"/>
                      </a:pPr>
                      <a:r>
                        <a:rPr lang="en-GB" sz="1050">
                          <a:solidFill>
                            <a:schemeClr val="dk1"/>
                          </a:solidFill>
                        </a:rPr>
                        <a:t>P.E. lead to look at opportunities for external providers to deliver CPD to support upskilling teachers. </a:t>
                      </a:r>
                      <a:endParaRPr sz="1050"/>
                    </a:p>
                  </a:txBody>
                  <a:tcPr marL="91425" marR="91425" marT="91425" marB="91425"/>
                </a:tc>
                <a:tc>
                  <a:txBody>
                    <a:bodyPr/>
                    <a:lstStyle/>
                    <a:p>
                      <a:pPr marL="0" lvl="0" indent="0" algn="l" rtl="0">
                        <a:spcBef>
                          <a:spcPts val="0"/>
                        </a:spcBef>
                        <a:spcAft>
                          <a:spcPts val="0"/>
                        </a:spcAft>
                        <a:buNone/>
                      </a:pPr>
                      <a:r>
                        <a:rPr lang="en-GB" sz="1050"/>
                        <a:t>£500</a:t>
                      </a:r>
                      <a:endParaRPr sz="1050"/>
                    </a:p>
                  </a:txBody>
                  <a:tcPr marL="91425" marR="91425" marT="91425" marB="91425"/>
                </a:tc>
                <a:extLst>
                  <a:ext uri="{0D108BD9-81ED-4DB2-BD59-A6C34878D82A}">
                    <a16:rowId xmlns:a16="http://schemas.microsoft.com/office/drawing/2014/main" val="10003"/>
                  </a:ext>
                </a:extLst>
              </a:tr>
            </a:tbl>
          </a:graphicData>
        </a:graphic>
      </p:graphicFrame>
      <p:pic>
        <p:nvPicPr>
          <p:cNvPr id="82" name="Google Shape;82;p17"/>
          <p:cNvPicPr preferRelativeResize="0"/>
          <p:nvPr/>
        </p:nvPicPr>
        <p:blipFill>
          <a:blip r:embed="rId3">
            <a:alphaModFix/>
          </a:blip>
          <a:stretch>
            <a:fillRect/>
          </a:stretch>
        </p:blipFill>
        <p:spPr>
          <a:xfrm>
            <a:off x="8025100" y="130925"/>
            <a:ext cx="826418" cy="65997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5</Slides>
  <Notes>5</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Simple Light</vt:lpstr>
      <vt:lpstr>Sports Funding Plan  2026 - 2027</vt:lpstr>
      <vt:lpstr>Columbia Grange School Sports Funding Plan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Briggs, Gavin</dc:creator>
  <cp:revision>1</cp:revision>
  <dcterms:modified xsi:type="dcterms:W3CDTF">2026-09-03T13:09:54Z</dcterms:modified>
</cp:coreProperties>
</file>